
<file path=[Content_Types].xml><?xml version="1.0" encoding="utf-8"?>
<Types xmlns="http://schemas.openxmlformats.org/package/2006/content-types">
  <Default Extension="fntdata" ContentType="application/x-fontdata"/>
  <Default Extension="jfif" ContentType="image/jpeg"/>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72" r:id="rId11"/>
    <p:sldId id="265" r:id="rId12"/>
    <p:sldId id="266" r:id="rId13"/>
    <p:sldId id="268" r:id="rId14"/>
    <p:sldId id="270" r:id="rId15"/>
    <p:sldId id="267" r:id="rId16"/>
    <p:sldId id="271" r:id="rId17"/>
    <p:sldId id="269"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ocomat Pro Bold" panose="020B0604020202020204" charset="0"/>
      <p:regular r:id="rId23"/>
    </p:embeddedFont>
    <p:embeddedFont>
      <p:font typeface="Cocomat Pro Heavy" panose="020B0604020202020204" charset="0"/>
      <p:regular r:id="rId24"/>
    </p:embeddedFont>
    <p:embeddedFont>
      <p:font typeface="Open Sans" panose="020B0606030504020204" pitchFamily="34" charset="0"/>
      <p:regular r:id="rId25"/>
      <p:bold r:id="rId26"/>
      <p:italic r:id="rId27"/>
      <p:boldItalic r:id="rId28"/>
    </p:embeddedFont>
    <p:embeddedFont>
      <p:font typeface="Open Sans Bold" panose="020B0806030504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ang Quang Huy" userId="de59c2fa-6a56-41ce-8c4c-bbeafec493c9" providerId="ADAL" clId="{F50E2A25-6130-423F-BEC4-EA15B6CBBF12}"/>
    <pc:docChg chg="modSld">
      <pc:chgData name="Hoang Quang Huy" userId="de59c2fa-6a56-41ce-8c4c-bbeafec493c9" providerId="ADAL" clId="{F50E2A25-6130-423F-BEC4-EA15B6CBBF12}" dt="2023-12-15T06:32:30.043" v="0" actId="1036"/>
      <pc:docMkLst>
        <pc:docMk/>
      </pc:docMkLst>
      <pc:sldChg chg="modSp mod">
        <pc:chgData name="Hoang Quang Huy" userId="de59c2fa-6a56-41ce-8c4c-bbeafec493c9" providerId="ADAL" clId="{F50E2A25-6130-423F-BEC4-EA15B6CBBF12}" dt="2023-12-15T06:32:30.043" v="0" actId="1036"/>
        <pc:sldMkLst>
          <pc:docMk/>
          <pc:sldMk cId="0" sldId="265"/>
        </pc:sldMkLst>
        <pc:picChg chg="mod">
          <ac:chgData name="Hoang Quang Huy" userId="de59c2fa-6a56-41ce-8c4c-bbeafec493c9" providerId="ADAL" clId="{F50E2A25-6130-423F-BEC4-EA15B6CBBF12}" dt="2023-12-15T06:32:30.043" v="0" actId="1036"/>
          <ac:picMkLst>
            <pc:docMk/>
            <pc:sldMk cId="0" sldId="265"/>
            <ac:picMk id="17" creationId="{F1BF79EE-A698-CB9B-7CB2-6FE862C54F3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4.jfif"/><Relationship Id="rId5" Type="http://schemas.openxmlformats.org/officeDocument/2006/relationships/image" Target="../media/image2.sv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5.png"/><Relationship Id="rId5" Type="http://schemas.openxmlformats.org/officeDocument/2006/relationships/image" Target="../media/image2.sv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6.png"/><Relationship Id="rId5" Type="http://schemas.openxmlformats.org/officeDocument/2006/relationships/image" Target="../media/image2.sv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hyperlink" Target="https://github.com/Evenshroud/ET2031_Final?fbclid=IwAR16-TQLm6DT7_xux7-tX0wcu22bYmfv8M0NheJQ8rOE-PpJn8Ue4EF5H90" TargetMode="Externa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grpSp>
        <p:nvGrpSpPr>
          <p:cNvPr id="2" name="Group 2"/>
          <p:cNvGrpSpPr/>
          <p:nvPr/>
        </p:nvGrpSpPr>
        <p:grpSpPr>
          <a:xfrm>
            <a:off x="4731798" y="2357015"/>
            <a:ext cx="8824403" cy="5104683"/>
            <a:chOff x="0" y="0"/>
            <a:chExt cx="1779852" cy="1029597"/>
          </a:xfrm>
        </p:grpSpPr>
        <p:sp>
          <p:nvSpPr>
            <p:cNvPr id="3" name="Freeform 3"/>
            <p:cNvSpPr/>
            <p:nvPr/>
          </p:nvSpPr>
          <p:spPr>
            <a:xfrm>
              <a:off x="0" y="0"/>
              <a:ext cx="1779852" cy="1029597"/>
            </a:xfrm>
            <a:custGeom>
              <a:avLst/>
              <a:gdLst/>
              <a:ahLst/>
              <a:cxnLst/>
              <a:rect l="l" t="t" r="r" b="b"/>
              <a:pathLst>
                <a:path w="1779852" h="1029597">
                  <a:moveTo>
                    <a:pt x="0" y="0"/>
                  </a:moveTo>
                  <a:lnTo>
                    <a:pt x="1779852" y="0"/>
                  </a:lnTo>
                  <a:lnTo>
                    <a:pt x="1779852" y="1029597"/>
                  </a:lnTo>
                  <a:lnTo>
                    <a:pt x="0" y="1029597"/>
                  </a:lnTo>
                  <a:close/>
                </a:path>
              </a:pathLst>
            </a:custGeom>
            <a:solidFill>
              <a:srgbClr val="000000">
                <a:alpha val="0"/>
              </a:srgbClr>
            </a:solidFill>
            <a:ln w="85725" cap="sq">
              <a:solidFill>
                <a:srgbClr val="FFFFFF"/>
              </a:solidFill>
              <a:prstDash val="solid"/>
              <a:miter/>
            </a:ln>
          </p:spPr>
          <p:txBody>
            <a:bodyPr/>
            <a:lstStyle/>
            <a:p>
              <a:endParaRPr lang="vi-VN"/>
            </a:p>
          </p:txBody>
        </p:sp>
        <p:sp>
          <p:nvSpPr>
            <p:cNvPr id="4" name="TextBox 4"/>
            <p:cNvSpPr txBox="1"/>
            <p:nvPr/>
          </p:nvSpPr>
          <p:spPr>
            <a:xfrm>
              <a:off x="0" y="-47625"/>
              <a:ext cx="1779852" cy="1077222"/>
            </a:xfrm>
            <a:prstGeom prst="rect">
              <a:avLst/>
            </a:prstGeom>
          </p:spPr>
          <p:txBody>
            <a:bodyPr lIns="50800" tIns="50800" rIns="50800" bIns="50800" rtlCol="0" anchor="ctr"/>
            <a:lstStyle/>
            <a:p>
              <a:pPr algn="ctr">
                <a:lnSpc>
                  <a:spcPts val="3210"/>
                </a:lnSpc>
              </a:pPr>
              <a:endParaRPr/>
            </a:p>
          </p:txBody>
        </p:sp>
      </p:grpSp>
      <p:sp>
        <p:nvSpPr>
          <p:cNvPr id="5" name="Freeform 5"/>
          <p:cNvSpPr/>
          <p:nvPr/>
        </p:nvSpPr>
        <p:spPr>
          <a:xfrm>
            <a:off x="11541075" y="7190701"/>
            <a:ext cx="10872003" cy="11032475"/>
          </a:xfrm>
          <a:custGeom>
            <a:avLst/>
            <a:gdLst/>
            <a:ahLst/>
            <a:cxnLst/>
            <a:rect l="l" t="t" r="r" b="b"/>
            <a:pathLst>
              <a:path w="10872003" h="11032475">
                <a:moveTo>
                  <a:pt x="0" y="0"/>
                </a:moveTo>
                <a:lnTo>
                  <a:pt x="10872003" y="0"/>
                </a:lnTo>
                <a:lnTo>
                  <a:pt x="10872003" y="11032475"/>
                </a:lnTo>
                <a:lnTo>
                  <a:pt x="0" y="11032475"/>
                </a:lnTo>
                <a:lnTo>
                  <a:pt x="0"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rot="-1123388">
            <a:off x="10071080" y="5396877"/>
            <a:ext cx="10587166" cy="4785399"/>
          </a:xfrm>
          <a:custGeom>
            <a:avLst/>
            <a:gdLst/>
            <a:ahLst/>
            <a:cxnLst/>
            <a:rect l="l" t="t" r="r" b="b"/>
            <a:pathLst>
              <a:path w="10587166" h="4785399">
                <a:moveTo>
                  <a:pt x="0" y="0"/>
                </a:moveTo>
                <a:lnTo>
                  <a:pt x="10587167" y="0"/>
                </a:lnTo>
                <a:lnTo>
                  <a:pt x="10587167" y="4785399"/>
                </a:lnTo>
                <a:lnTo>
                  <a:pt x="0" y="4785399"/>
                </a:lnTo>
                <a:lnTo>
                  <a:pt x="0" y="0"/>
                </a:lnTo>
                <a:close/>
              </a:path>
            </a:pathLst>
          </a:custGeom>
          <a:blipFill>
            <a:blip r:embed="rId4"/>
            <a:stretch>
              <a:fillRect/>
            </a:stretch>
          </a:blipFill>
        </p:spPr>
        <p:txBody>
          <a:bodyPr/>
          <a:lstStyle/>
          <a:p>
            <a:endParaRPr lang="vi-VN"/>
          </a:p>
        </p:txBody>
      </p:sp>
      <p:sp>
        <p:nvSpPr>
          <p:cNvPr id="7" name="Freeform 7"/>
          <p:cNvSpPr/>
          <p:nvPr/>
        </p:nvSpPr>
        <p:spPr>
          <a:xfrm>
            <a:off x="-4070224" y="-7208195"/>
            <a:ext cx="10872003" cy="11032475"/>
          </a:xfrm>
          <a:custGeom>
            <a:avLst/>
            <a:gdLst/>
            <a:ahLst/>
            <a:cxnLst/>
            <a:rect l="l" t="t" r="r" b="b"/>
            <a:pathLst>
              <a:path w="10872003" h="11032475">
                <a:moveTo>
                  <a:pt x="0" y="0"/>
                </a:moveTo>
                <a:lnTo>
                  <a:pt x="10872002" y="0"/>
                </a:lnTo>
                <a:lnTo>
                  <a:pt x="10872002" y="11032475"/>
                </a:lnTo>
                <a:lnTo>
                  <a:pt x="0" y="11032475"/>
                </a:lnTo>
                <a:lnTo>
                  <a:pt x="0"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8" name="Freeform 8"/>
          <p:cNvSpPr/>
          <p:nvPr/>
        </p:nvSpPr>
        <p:spPr>
          <a:xfrm>
            <a:off x="12139183" y="-676208"/>
            <a:ext cx="4559601" cy="3409817"/>
          </a:xfrm>
          <a:custGeom>
            <a:avLst/>
            <a:gdLst/>
            <a:ahLst/>
            <a:cxnLst/>
            <a:rect l="l" t="t" r="r" b="b"/>
            <a:pathLst>
              <a:path w="4559601" h="3409817">
                <a:moveTo>
                  <a:pt x="0" y="0"/>
                </a:moveTo>
                <a:lnTo>
                  <a:pt x="4559601" y="0"/>
                </a:lnTo>
                <a:lnTo>
                  <a:pt x="4559601" y="3409816"/>
                </a:lnTo>
                <a:lnTo>
                  <a:pt x="0" y="3409816"/>
                </a:lnTo>
                <a:lnTo>
                  <a:pt x="0" y="0"/>
                </a:lnTo>
                <a:close/>
              </a:path>
            </a:pathLst>
          </a:custGeom>
          <a:blipFill>
            <a:blip r:embed="rId5"/>
            <a:stretch>
              <a:fillRect/>
            </a:stretch>
          </a:blipFill>
        </p:spPr>
        <p:txBody>
          <a:bodyPr/>
          <a:lstStyle/>
          <a:p>
            <a:endParaRPr lang="vi-VN"/>
          </a:p>
        </p:txBody>
      </p:sp>
      <p:sp>
        <p:nvSpPr>
          <p:cNvPr id="9" name="Freeform 9"/>
          <p:cNvSpPr/>
          <p:nvPr/>
        </p:nvSpPr>
        <p:spPr>
          <a:xfrm rot="-195339">
            <a:off x="-1691642" y="-962030"/>
            <a:ext cx="3383285" cy="2530130"/>
          </a:xfrm>
          <a:custGeom>
            <a:avLst/>
            <a:gdLst/>
            <a:ahLst/>
            <a:cxnLst/>
            <a:rect l="l" t="t" r="r" b="b"/>
            <a:pathLst>
              <a:path w="3383285" h="2530130">
                <a:moveTo>
                  <a:pt x="0" y="0"/>
                </a:moveTo>
                <a:lnTo>
                  <a:pt x="3383284" y="0"/>
                </a:lnTo>
                <a:lnTo>
                  <a:pt x="3383284" y="2530130"/>
                </a:lnTo>
                <a:lnTo>
                  <a:pt x="0" y="2530130"/>
                </a:lnTo>
                <a:lnTo>
                  <a:pt x="0" y="0"/>
                </a:lnTo>
                <a:close/>
              </a:path>
            </a:pathLst>
          </a:custGeom>
          <a:blipFill>
            <a:blip r:embed="rId5"/>
            <a:stretch>
              <a:fillRect/>
            </a:stretch>
          </a:blipFill>
        </p:spPr>
        <p:txBody>
          <a:bodyPr/>
          <a:lstStyle/>
          <a:p>
            <a:endParaRPr lang="vi-VN"/>
          </a:p>
        </p:txBody>
      </p:sp>
      <p:sp>
        <p:nvSpPr>
          <p:cNvPr id="10" name="Freeform 10"/>
          <p:cNvSpPr/>
          <p:nvPr/>
        </p:nvSpPr>
        <p:spPr>
          <a:xfrm flipH="1">
            <a:off x="2834249" y="1693932"/>
            <a:ext cx="2991984" cy="2906336"/>
          </a:xfrm>
          <a:custGeom>
            <a:avLst/>
            <a:gdLst/>
            <a:ahLst/>
            <a:cxnLst/>
            <a:rect l="l" t="t" r="r" b="b"/>
            <a:pathLst>
              <a:path w="2991984" h="2906336">
                <a:moveTo>
                  <a:pt x="2991984" y="0"/>
                </a:moveTo>
                <a:lnTo>
                  <a:pt x="0" y="0"/>
                </a:lnTo>
                <a:lnTo>
                  <a:pt x="0" y="2906335"/>
                </a:lnTo>
                <a:lnTo>
                  <a:pt x="2991984" y="2906335"/>
                </a:lnTo>
                <a:lnTo>
                  <a:pt x="2991984" y="0"/>
                </a:lnTo>
                <a:close/>
              </a:path>
            </a:pathLst>
          </a:custGeom>
          <a:blipFill>
            <a:blip r:embed="rId6"/>
            <a:stretch>
              <a:fillRect/>
            </a:stretch>
          </a:blipFill>
        </p:spPr>
        <p:txBody>
          <a:bodyPr/>
          <a:lstStyle/>
          <a:p>
            <a:endParaRPr lang="vi-VN"/>
          </a:p>
        </p:txBody>
      </p:sp>
      <p:sp>
        <p:nvSpPr>
          <p:cNvPr id="11" name="Freeform 11"/>
          <p:cNvSpPr/>
          <p:nvPr/>
        </p:nvSpPr>
        <p:spPr>
          <a:xfrm>
            <a:off x="0" y="5713434"/>
            <a:ext cx="3279416" cy="4573566"/>
          </a:xfrm>
          <a:custGeom>
            <a:avLst/>
            <a:gdLst/>
            <a:ahLst/>
            <a:cxnLst/>
            <a:rect l="l" t="t" r="r" b="b"/>
            <a:pathLst>
              <a:path w="3279416" h="4573566">
                <a:moveTo>
                  <a:pt x="0" y="0"/>
                </a:moveTo>
                <a:lnTo>
                  <a:pt x="3279416" y="0"/>
                </a:lnTo>
                <a:lnTo>
                  <a:pt x="3279416" y="4573566"/>
                </a:lnTo>
                <a:lnTo>
                  <a:pt x="0" y="4573566"/>
                </a:lnTo>
                <a:lnTo>
                  <a:pt x="0" y="0"/>
                </a:lnTo>
                <a:close/>
              </a:path>
            </a:pathLst>
          </a:custGeom>
          <a:blipFill>
            <a:blip r:embed="rId7"/>
            <a:stretch>
              <a:fillRect/>
            </a:stretch>
          </a:blipFill>
        </p:spPr>
        <p:txBody>
          <a:bodyPr/>
          <a:lstStyle/>
          <a:p>
            <a:endParaRPr lang="vi-VN"/>
          </a:p>
        </p:txBody>
      </p:sp>
      <p:sp>
        <p:nvSpPr>
          <p:cNvPr id="12" name="Freeform 12"/>
          <p:cNvSpPr/>
          <p:nvPr/>
        </p:nvSpPr>
        <p:spPr>
          <a:xfrm rot="-195339">
            <a:off x="4099394" y="7833977"/>
            <a:ext cx="5305022" cy="3967268"/>
          </a:xfrm>
          <a:custGeom>
            <a:avLst/>
            <a:gdLst/>
            <a:ahLst/>
            <a:cxnLst/>
            <a:rect l="l" t="t" r="r" b="b"/>
            <a:pathLst>
              <a:path w="5305022" h="3967268">
                <a:moveTo>
                  <a:pt x="0" y="0"/>
                </a:moveTo>
                <a:lnTo>
                  <a:pt x="5305022" y="0"/>
                </a:lnTo>
                <a:lnTo>
                  <a:pt x="5305022" y="3967267"/>
                </a:lnTo>
                <a:lnTo>
                  <a:pt x="0" y="3967267"/>
                </a:lnTo>
                <a:lnTo>
                  <a:pt x="0" y="0"/>
                </a:lnTo>
                <a:close/>
              </a:path>
            </a:pathLst>
          </a:custGeom>
          <a:blipFill>
            <a:blip r:embed="rId5"/>
            <a:stretch>
              <a:fillRect/>
            </a:stretch>
          </a:blipFill>
        </p:spPr>
        <p:txBody>
          <a:bodyPr/>
          <a:lstStyle/>
          <a:p>
            <a:endParaRPr lang="vi-VN"/>
          </a:p>
        </p:txBody>
      </p:sp>
      <p:sp>
        <p:nvSpPr>
          <p:cNvPr id="13" name="Freeform 13"/>
          <p:cNvSpPr/>
          <p:nvPr/>
        </p:nvSpPr>
        <p:spPr>
          <a:xfrm flipH="1">
            <a:off x="16055800" y="1693932"/>
            <a:ext cx="2325857" cy="3243705"/>
          </a:xfrm>
          <a:custGeom>
            <a:avLst/>
            <a:gdLst/>
            <a:ahLst/>
            <a:cxnLst/>
            <a:rect l="l" t="t" r="r" b="b"/>
            <a:pathLst>
              <a:path w="2325857" h="3243705">
                <a:moveTo>
                  <a:pt x="2325856" y="0"/>
                </a:moveTo>
                <a:lnTo>
                  <a:pt x="0" y="0"/>
                </a:lnTo>
                <a:lnTo>
                  <a:pt x="0" y="3243705"/>
                </a:lnTo>
                <a:lnTo>
                  <a:pt x="2325856" y="3243705"/>
                </a:lnTo>
                <a:lnTo>
                  <a:pt x="2325856" y="0"/>
                </a:lnTo>
                <a:close/>
              </a:path>
            </a:pathLst>
          </a:custGeom>
          <a:blipFill>
            <a:blip r:embed="rId7"/>
            <a:stretch>
              <a:fillRect/>
            </a:stretch>
          </a:blipFill>
        </p:spPr>
        <p:txBody>
          <a:bodyPr/>
          <a:lstStyle/>
          <a:p>
            <a:endParaRPr lang="vi-VN"/>
          </a:p>
        </p:txBody>
      </p:sp>
      <p:grpSp>
        <p:nvGrpSpPr>
          <p:cNvPr id="14" name="Group 14"/>
          <p:cNvGrpSpPr/>
          <p:nvPr/>
        </p:nvGrpSpPr>
        <p:grpSpPr>
          <a:xfrm>
            <a:off x="8734360" y="303035"/>
            <a:ext cx="1697614" cy="1509614"/>
            <a:chOff x="0" y="0"/>
            <a:chExt cx="2263485" cy="2012818"/>
          </a:xfrm>
        </p:grpSpPr>
        <p:sp>
          <p:nvSpPr>
            <p:cNvPr id="15" name="Freeform 15"/>
            <p:cNvSpPr/>
            <p:nvPr/>
          </p:nvSpPr>
          <p:spPr>
            <a:xfrm>
              <a:off x="0" y="957471"/>
              <a:ext cx="1011815" cy="1055348"/>
            </a:xfrm>
            <a:custGeom>
              <a:avLst/>
              <a:gdLst/>
              <a:ahLst/>
              <a:cxnLst/>
              <a:rect l="l" t="t" r="r" b="b"/>
              <a:pathLst>
                <a:path w="1011815" h="1055348">
                  <a:moveTo>
                    <a:pt x="0" y="0"/>
                  </a:moveTo>
                  <a:lnTo>
                    <a:pt x="1011815" y="0"/>
                  </a:lnTo>
                  <a:lnTo>
                    <a:pt x="1011815" y="1055347"/>
                  </a:lnTo>
                  <a:lnTo>
                    <a:pt x="0" y="1055347"/>
                  </a:lnTo>
                  <a:lnTo>
                    <a:pt x="0" y="0"/>
                  </a:lnTo>
                  <a:close/>
                </a:path>
              </a:pathLst>
            </a:custGeom>
            <a:blipFill>
              <a:blip r:embed="rId8"/>
              <a:stretch>
                <a:fillRect/>
              </a:stretch>
            </a:blipFill>
          </p:spPr>
          <p:txBody>
            <a:bodyPr/>
            <a:lstStyle/>
            <a:p>
              <a:endParaRPr lang="vi-VN"/>
            </a:p>
          </p:txBody>
        </p:sp>
        <p:sp>
          <p:nvSpPr>
            <p:cNvPr id="16" name="Freeform 16"/>
            <p:cNvSpPr/>
            <p:nvPr/>
          </p:nvSpPr>
          <p:spPr>
            <a:xfrm>
              <a:off x="1333757" y="0"/>
              <a:ext cx="666189" cy="694852"/>
            </a:xfrm>
            <a:custGeom>
              <a:avLst/>
              <a:gdLst/>
              <a:ahLst/>
              <a:cxnLst/>
              <a:rect l="l" t="t" r="r" b="b"/>
              <a:pathLst>
                <a:path w="666189" h="694852">
                  <a:moveTo>
                    <a:pt x="0" y="0"/>
                  </a:moveTo>
                  <a:lnTo>
                    <a:pt x="666189" y="0"/>
                  </a:lnTo>
                  <a:lnTo>
                    <a:pt x="666189" y="694852"/>
                  </a:lnTo>
                  <a:lnTo>
                    <a:pt x="0" y="694852"/>
                  </a:lnTo>
                  <a:lnTo>
                    <a:pt x="0" y="0"/>
                  </a:lnTo>
                  <a:close/>
                </a:path>
              </a:pathLst>
            </a:custGeom>
            <a:blipFill>
              <a:blip r:embed="rId8"/>
              <a:stretch>
                <a:fillRect/>
              </a:stretch>
            </a:blipFill>
          </p:spPr>
          <p:txBody>
            <a:bodyPr/>
            <a:lstStyle/>
            <a:p>
              <a:endParaRPr lang="vi-VN"/>
            </a:p>
          </p:txBody>
        </p:sp>
        <p:sp>
          <p:nvSpPr>
            <p:cNvPr id="17" name="Freeform 17"/>
            <p:cNvSpPr/>
            <p:nvPr/>
          </p:nvSpPr>
          <p:spPr>
            <a:xfrm>
              <a:off x="1736407" y="872325"/>
              <a:ext cx="527078" cy="549755"/>
            </a:xfrm>
            <a:custGeom>
              <a:avLst/>
              <a:gdLst/>
              <a:ahLst/>
              <a:cxnLst/>
              <a:rect l="l" t="t" r="r" b="b"/>
              <a:pathLst>
                <a:path w="527078" h="549755">
                  <a:moveTo>
                    <a:pt x="0" y="0"/>
                  </a:moveTo>
                  <a:lnTo>
                    <a:pt x="527078" y="0"/>
                  </a:lnTo>
                  <a:lnTo>
                    <a:pt x="527078" y="549755"/>
                  </a:lnTo>
                  <a:lnTo>
                    <a:pt x="0" y="549755"/>
                  </a:lnTo>
                  <a:lnTo>
                    <a:pt x="0" y="0"/>
                  </a:lnTo>
                  <a:close/>
                </a:path>
              </a:pathLst>
            </a:custGeom>
            <a:blipFill>
              <a:blip r:embed="rId8"/>
              <a:stretch>
                <a:fillRect/>
              </a:stretch>
            </a:blipFill>
          </p:spPr>
          <p:txBody>
            <a:bodyPr/>
            <a:lstStyle/>
            <a:p>
              <a:endParaRPr lang="vi-VN"/>
            </a:p>
          </p:txBody>
        </p:sp>
      </p:grpSp>
      <p:sp>
        <p:nvSpPr>
          <p:cNvPr id="18" name="TextBox 18"/>
          <p:cNvSpPr txBox="1"/>
          <p:nvPr/>
        </p:nvSpPr>
        <p:spPr>
          <a:xfrm>
            <a:off x="5553254" y="3017368"/>
            <a:ext cx="7181491" cy="4105547"/>
          </a:xfrm>
          <a:prstGeom prst="rect">
            <a:avLst/>
          </a:prstGeom>
        </p:spPr>
        <p:txBody>
          <a:bodyPr lIns="0" tIns="0" rIns="0" bIns="0" rtlCol="0" anchor="t">
            <a:spAutoFit/>
          </a:bodyPr>
          <a:lstStyle/>
          <a:p>
            <a:pPr algn="ctr">
              <a:lnSpc>
                <a:spcPts val="5294"/>
              </a:lnSpc>
            </a:pPr>
            <a:endParaRPr dirty="0"/>
          </a:p>
          <a:p>
            <a:pPr algn="ctr">
              <a:lnSpc>
                <a:spcPts val="5294"/>
              </a:lnSpc>
            </a:pPr>
            <a:r>
              <a:rPr lang="en-US" sz="3781" dirty="0">
                <a:solidFill>
                  <a:srgbClr val="F0F9FA"/>
                </a:solidFill>
                <a:latin typeface="Times New Roman" panose="02020603050405020304" pitchFamily="18" charset="0"/>
                <a:cs typeface="Times New Roman" panose="02020603050405020304" pitchFamily="18" charset="0"/>
              </a:rPr>
              <a:t>XÂY DỰNG LÕI TRÌNH THEO DÕI THAO TÁC BÀN PHÍM (KEYLOGGER) DỰA TRÊN C++</a:t>
            </a:r>
          </a:p>
          <a:p>
            <a:pPr algn="ctr">
              <a:lnSpc>
                <a:spcPts val="13133"/>
              </a:lnSpc>
              <a:spcBef>
                <a:spcPct val="0"/>
              </a:spcBef>
            </a:pPr>
            <a:endParaRPr lang="en-US" sz="3781" dirty="0">
              <a:solidFill>
                <a:srgbClr val="F0F9FA"/>
              </a:solidFill>
              <a:latin typeface="Cocomat Pro Heavy"/>
            </a:endParaRPr>
          </a:p>
        </p:txBody>
      </p:sp>
      <p:sp>
        <p:nvSpPr>
          <p:cNvPr id="19" name="Freeform 19"/>
          <p:cNvSpPr/>
          <p:nvPr/>
        </p:nvSpPr>
        <p:spPr>
          <a:xfrm>
            <a:off x="952151" y="4371874"/>
            <a:ext cx="808606" cy="810312"/>
          </a:xfrm>
          <a:custGeom>
            <a:avLst/>
            <a:gdLst/>
            <a:ahLst/>
            <a:cxnLst/>
            <a:rect l="l" t="t" r="r" b="b"/>
            <a:pathLst>
              <a:path w="808606" h="810312">
                <a:moveTo>
                  <a:pt x="0" y="0"/>
                </a:moveTo>
                <a:lnTo>
                  <a:pt x="808606" y="0"/>
                </a:lnTo>
                <a:lnTo>
                  <a:pt x="808606" y="810312"/>
                </a:lnTo>
                <a:lnTo>
                  <a:pt x="0" y="810312"/>
                </a:lnTo>
                <a:lnTo>
                  <a:pt x="0" y="0"/>
                </a:lnTo>
                <a:close/>
              </a:path>
            </a:pathLst>
          </a:custGeom>
          <a:blipFill>
            <a:blip r:embed="rId9">
              <a:alphaModFix amt="37000"/>
            </a:blip>
            <a:stretch>
              <a:fillRect/>
            </a:stretch>
          </a:blipFill>
        </p:spPr>
        <p:txBody>
          <a:bodyPr/>
          <a:lstStyle/>
          <a:p>
            <a:endParaRPr lang="vi-VN"/>
          </a:p>
        </p:txBody>
      </p:sp>
      <p:sp>
        <p:nvSpPr>
          <p:cNvPr id="20" name="Freeform 20"/>
          <p:cNvSpPr/>
          <p:nvPr/>
        </p:nvSpPr>
        <p:spPr>
          <a:xfrm>
            <a:off x="4936390" y="-25655"/>
            <a:ext cx="461214" cy="462187"/>
          </a:xfrm>
          <a:custGeom>
            <a:avLst/>
            <a:gdLst/>
            <a:ahLst/>
            <a:cxnLst/>
            <a:rect l="l" t="t" r="r" b="b"/>
            <a:pathLst>
              <a:path w="461214" h="462187">
                <a:moveTo>
                  <a:pt x="0" y="0"/>
                </a:moveTo>
                <a:lnTo>
                  <a:pt x="461213" y="0"/>
                </a:lnTo>
                <a:lnTo>
                  <a:pt x="461213" y="462186"/>
                </a:lnTo>
                <a:lnTo>
                  <a:pt x="0" y="462186"/>
                </a:lnTo>
                <a:lnTo>
                  <a:pt x="0" y="0"/>
                </a:lnTo>
                <a:close/>
              </a:path>
            </a:pathLst>
          </a:custGeom>
          <a:blipFill>
            <a:blip r:embed="rId9">
              <a:alphaModFix amt="81000"/>
            </a:blip>
            <a:stretch>
              <a:fillRect/>
            </a:stretch>
          </a:blipFill>
        </p:spPr>
        <p:txBody>
          <a:bodyPr/>
          <a:lstStyle/>
          <a:p>
            <a:endParaRPr lang="vi-VN"/>
          </a:p>
        </p:txBody>
      </p:sp>
      <p:sp>
        <p:nvSpPr>
          <p:cNvPr id="21" name="Freeform 21"/>
          <p:cNvSpPr/>
          <p:nvPr/>
        </p:nvSpPr>
        <p:spPr>
          <a:xfrm>
            <a:off x="15612405" y="5101439"/>
            <a:ext cx="1086379" cy="1088671"/>
          </a:xfrm>
          <a:custGeom>
            <a:avLst/>
            <a:gdLst/>
            <a:ahLst/>
            <a:cxnLst/>
            <a:rect l="l" t="t" r="r" b="b"/>
            <a:pathLst>
              <a:path w="1086379" h="1088671">
                <a:moveTo>
                  <a:pt x="0" y="0"/>
                </a:moveTo>
                <a:lnTo>
                  <a:pt x="1086379" y="0"/>
                </a:lnTo>
                <a:lnTo>
                  <a:pt x="1086379" y="1088671"/>
                </a:lnTo>
                <a:lnTo>
                  <a:pt x="0" y="1088671"/>
                </a:lnTo>
                <a:lnTo>
                  <a:pt x="0" y="0"/>
                </a:lnTo>
                <a:close/>
              </a:path>
            </a:pathLst>
          </a:custGeom>
          <a:blipFill>
            <a:blip r:embed="rId9">
              <a:alphaModFix amt="41000"/>
            </a:blip>
            <a:stretch>
              <a:fillRect/>
            </a:stretch>
          </a:blipFill>
        </p:spPr>
        <p:txBody>
          <a:bodyPr/>
          <a:lstStyle/>
          <a:p>
            <a:endParaRPr lang="vi-VN"/>
          </a:p>
        </p:txBody>
      </p:sp>
      <p:sp>
        <p:nvSpPr>
          <p:cNvPr id="22" name="Freeform 22"/>
          <p:cNvSpPr/>
          <p:nvPr/>
        </p:nvSpPr>
        <p:spPr>
          <a:xfrm>
            <a:off x="14632527" y="4107775"/>
            <a:ext cx="667846" cy="669255"/>
          </a:xfrm>
          <a:custGeom>
            <a:avLst/>
            <a:gdLst/>
            <a:ahLst/>
            <a:cxnLst/>
            <a:rect l="l" t="t" r="r" b="b"/>
            <a:pathLst>
              <a:path w="667846" h="669255">
                <a:moveTo>
                  <a:pt x="0" y="0"/>
                </a:moveTo>
                <a:lnTo>
                  <a:pt x="667845" y="0"/>
                </a:lnTo>
                <a:lnTo>
                  <a:pt x="667845" y="669255"/>
                </a:lnTo>
                <a:lnTo>
                  <a:pt x="0" y="669255"/>
                </a:lnTo>
                <a:lnTo>
                  <a:pt x="0" y="0"/>
                </a:lnTo>
                <a:close/>
              </a:path>
            </a:pathLst>
          </a:custGeom>
          <a:blipFill>
            <a:blip r:embed="rId9">
              <a:alphaModFix amt="41000"/>
            </a:blip>
            <a:stretch>
              <a:fillRect/>
            </a:stretch>
          </a:blipFill>
          <a:ln cap="sq">
            <a:noFill/>
            <a:prstDash val="solid"/>
            <a:miter/>
          </a:ln>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2" name="Freeform 2"/>
          <p:cNvSpPr/>
          <p:nvPr/>
        </p:nvSpPr>
        <p:spPr>
          <a:xfrm>
            <a:off x="15079859" y="7645240"/>
            <a:ext cx="2555184" cy="4037060"/>
          </a:xfrm>
          <a:custGeom>
            <a:avLst/>
            <a:gdLst/>
            <a:ahLst/>
            <a:cxnLst/>
            <a:rect l="l" t="t" r="r" b="b"/>
            <a:pathLst>
              <a:path w="2555184" h="4037060">
                <a:moveTo>
                  <a:pt x="0" y="0"/>
                </a:moveTo>
                <a:lnTo>
                  <a:pt x="2555183" y="0"/>
                </a:lnTo>
                <a:lnTo>
                  <a:pt x="2555183" y="4037061"/>
                </a:lnTo>
                <a:lnTo>
                  <a:pt x="0" y="4037061"/>
                </a:lnTo>
                <a:lnTo>
                  <a:pt x="0" y="0"/>
                </a:lnTo>
                <a:close/>
              </a:path>
            </a:pathLst>
          </a:custGeom>
          <a:blipFill>
            <a:blip r:embed="rId2"/>
            <a:stretch>
              <a:fillRect/>
            </a:stretch>
          </a:blipFill>
        </p:spPr>
        <p:txBody>
          <a:bodyPr/>
          <a:lstStyle/>
          <a:p>
            <a:endParaRPr lang="vi-VN"/>
          </a:p>
        </p:txBody>
      </p:sp>
      <p:sp>
        <p:nvSpPr>
          <p:cNvPr id="3" name="Freeform 3"/>
          <p:cNvSpPr/>
          <p:nvPr/>
        </p:nvSpPr>
        <p:spPr>
          <a:xfrm>
            <a:off x="-216368" y="6523333"/>
            <a:ext cx="2771558" cy="4132701"/>
          </a:xfrm>
          <a:custGeom>
            <a:avLst/>
            <a:gdLst/>
            <a:ahLst/>
            <a:cxnLst/>
            <a:rect l="l" t="t" r="r" b="b"/>
            <a:pathLst>
              <a:path w="2771558" h="4132701">
                <a:moveTo>
                  <a:pt x="0" y="0"/>
                </a:moveTo>
                <a:lnTo>
                  <a:pt x="2771558" y="0"/>
                </a:lnTo>
                <a:lnTo>
                  <a:pt x="2771558" y="4132701"/>
                </a:lnTo>
                <a:lnTo>
                  <a:pt x="0" y="4132701"/>
                </a:lnTo>
                <a:lnTo>
                  <a:pt x="0" y="0"/>
                </a:lnTo>
                <a:close/>
              </a:path>
            </a:pathLst>
          </a:custGeom>
          <a:blipFill>
            <a:blip r:embed="rId3"/>
            <a:stretch>
              <a:fillRect/>
            </a:stretch>
          </a:blipFill>
        </p:spPr>
        <p:txBody>
          <a:bodyPr/>
          <a:lstStyle/>
          <a:p>
            <a:endParaRPr lang="vi-VN"/>
          </a:p>
        </p:txBody>
      </p:sp>
      <p:sp>
        <p:nvSpPr>
          <p:cNvPr id="4" name="Freeform 4"/>
          <p:cNvSpPr/>
          <p:nvPr/>
        </p:nvSpPr>
        <p:spPr>
          <a:xfrm>
            <a:off x="3695107" y="-941884"/>
            <a:ext cx="11462661" cy="11631851"/>
          </a:xfrm>
          <a:custGeom>
            <a:avLst/>
            <a:gdLst/>
            <a:ahLst/>
            <a:cxnLst/>
            <a:rect l="l" t="t" r="r" b="b"/>
            <a:pathLst>
              <a:path w="11462661" h="11631851">
                <a:moveTo>
                  <a:pt x="0" y="0"/>
                </a:moveTo>
                <a:lnTo>
                  <a:pt x="11462661" y="0"/>
                </a:lnTo>
                <a:lnTo>
                  <a:pt x="11462661" y="11631852"/>
                </a:lnTo>
                <a:lnTo>
                  <a:pt x="0" y="11631852"/>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3983404" y="276028"/>
            <a:ext cx="9890210" cy="4475320"/>
          </a:xfrm>
          <a:custGeom>
            <a:avLst/>
            <a:gdLst/>
            <a:ahLst/>
            <a:cxnLst/>
            <a:rect l="l" t="t" r="r" b="b"/>
            <a:pathLst>
              <a:path w="9890210" h="4475320">
                <a:moveTo>
                  <a:pt x="0" y="0"/>
                </a:moveTo>
                <a:lnTo>
                  <a:pt x="9890210" y="0"/>
                </a:lnTo>
                <a:lnTo>
                  <a:pt x="9890210" y="4475320"/>
                </a:lnTo>
                <a:lnTo>
                  <a:pt x="0" y="4475320"/>
                </a:lnTo>
                <a:lnTo>
                  <a:pt x="0" y="0"/>
                </a:lnTo>
                <a:close/>
              </a:path>
            </a:pathLst>
          </a:custGeom>
          <a:blipFill>
            <a:blip r:embed="rId6"/>
            <a:stretch>
              <a:fillRect/>
            </a:stretch>
          </a:blipFill>
        </p:spPr>
        <p:txBody>
          <a:bodyPr/>
          <a:lstStyle/>
          <a:p>
            <a:endParaRPr lang="vi-VN"/>
          </a:p>
        </p:txBody>
      </p:sp>
      <p:sp>
        <p:nvSpPr>
          <p:cNvPr id="7" name="Freeform 7"/>
          <p:cNvSpPr/>
          <p:nvPr/>
        </p:nvSpPr>
        <p:spPr>
          <a:xfrm>
            <a:off x="1652482" y="1415065"/>
            <a:ext cx="1218746" cy="1221317"/>
          </a:xfrm>
          <a:custGeom>
            <a:avLst/>
            <a:gdLst/>
            <a:ahLst/>
            <a:cxnLst/>
            <a:rect l="l" t="t" r="r" b="b"/>
            <a:pathLst>
              <a:path w="1218746" h="1221317">
                <a:moveTo>
                  <a:pt x="0" y="0"/>
                </a:moveTo>
                <a:lnTo>
                  <a:pt x="1218745" y="0"/>
                </a:lnTo>
                <a:lnTo>
                  <a:pt x="1218745" y="1221317"/>
                </a:lnTo>
                <a:lnTo>
                  <a:pt x="0" y="1221317"/>
                </a:lnTo>
                <a:lnTo>
                  <a:pt x="0" y="0"/>
                </a:lnTo>
                <a:close/>
              </a:path>
            </a:pathLst>
          </a:custGeom>
          <a:blipFill>
            <a:blip r:embed="rId7"/>
            <a:stretch>
              <a:fillRect/>
            </a:stretch>
          </a:blipFill>
        </p:spPr>
        <p:txBody>
          <a:bodyPr/>
          <a:lstStyle/>
          <a:p>
            <a:endParaRPr lang="vi-VN"/>
          </a:p>
        </p:txBody>
      </p:sp>
      <p:sp>
        <p:nvSpPr>
          <p:cNvPr id="8" name="Freeform 8"/>
          <p:cNvSpPr/>
          <p:nvPr/>
        </p:nvSpPr>
        <p:spPr>
          <a:xfrm>
            <a:off x="2217416" y="4874042"/>
            <a:ext cx="2624348" cy="4827067"/>
          </a:xfrm>
          <a:custGeom>
            <a:avLst/>
            <a:gdLst/>
            <a:ahLst/>
            <a:cxnLst/>
            <a:rect l="l" t="t" r="r" b="b"/>
            <a:pathLst>
              <a:path w="2624348" h="4827067">
                <a:moveTo>
                  <a:pt x="0" y="0"/>
                </a:moveTo>
                <a:lnTo>
                  <a:pt x="2624348" y="0"/>
                </a:lnTo>
                <a:lnTo>
                  <a:pt x="2624348" y="4827067"/>
                </a:lnTo>
                <a:lnTo>
                  <a:pt x="0" y="4827067"/>
                </a:lnTo>
                <a:lnTo>
                  <a:pt x="0" y="0"/>
                </a:lnTo>
                <a:close/>
              </a:path>
            </a:pathLst>
          </a:custGeom>
          <a:blipFill>
            <a:blip r:embed="rId8"/>
            <a:stretch>
              <a:fillRect/>
            </a:stretch>
          </a:blipFill>
        </p:spPr>
        <p:txBody>
          <a:bodyPr/>
          <a:lstStyle/>
          <a:p>
            <a:endParaRPr lang="vi-VN"/>
          </a:p>
        </p:txBody>
      </p:sp>
      <p:sp>
        <p:nvSpPr>
          <p:cNvPr id="9" name="Freeform 9"/>
          <p:cNvSpPr/>
          <p:nvPr/>
        </p:nvSpPr>
        <p:spPr>
          <a:xfrm>
            <a:off x="2871227" y="368949"/>
            <a:ext cx="658363" cy="659751"/>
          </a:xfrm>
          <a:custGeom>
            <a:avLst/>
            <a:gdLst/>
            <a:ahLst/>
            <a:cxnLst/>
            <a:rect l="l" t="t" r="r" b="b"/>
            <a:pathLst>
              <a:path w="658363" h="659751">
                <a:moveTo>
                  <a:pt x="0" y="0"/>
                </a:moveTo>
                <a:lnTo>
                  <a:pt x="658363" y="0"/>
                </a:lnTo>
                <a:lnTo>
                  <a:pt x="658363" y="659751"/>
                </a:lnTo>
                <a:lnTo>
                  <a:pt x="0" y="659751"/>
                </a:lnTo>
                <a:lnTo>
                  <a:pt x="0" y="0"/>
                </a:lnTo>
                <a:close/>
              </a:path>
            </a:pathLst>
          </a:custGeom>
          <a:blipFill>
            <a:blip r:embed="rId7"/>
            <a:stretch>
              <a:fillRect/>
            </a:stretch>
          </a:blipFill>
        </p:spPr>
        <p:txBody>
          <a:bodyPr/>
          <a:lstStyle/>
          <a:p>
            <a:endParaRPr lang="vi-VN"/>
          </a:p>
        </p:txBody>
      </p:sp>
      <p:sp>
        <p:nvSpPr>
          <p:cNvPr id="10" name="Freeform 10"/>
          <p:cNvSpPr/>
          <p:nvPr/>
        </p:nvSpPr>
        <p:spPr>
          <a:xfrm rot="-4862442">
            <a:off x="-792204" y="-917255"/>
            <a:ext cx="3164990" cy="3232158"/>
          </a:xfrm>
          <a:custGeom>
            <a:avLst/>
            <a:gdLst/>
            <a:ahLst/>
            <a:cxnLst/>
            <a:rect l="l" t="t" r="r" b="b"/>
            <a:pathLst>
              <a:path w="3164990" h="3232158">
                <a:moveTo>
                  <a:pt x="0" y="0"/>
                </a:moveTo>
                <a:lnTo>
                  <a:pt x="3164989" y="0"/>
                </a:lnTo>
                <a:lnTo>
                  <a:pt x="3164989" y="3232159"/>
                </a:lnTo>
                <a:lnTo>
                  <a:pt x="0" y="3232159"/>
                </a:lnTo>
                <a:lnTo>
                  <a:pt x="0" y="0"/>
                </a:lnTo>
                <a:close/>
              </a:path>
            </a:pathLst>
          </a:custGeom>
          <a:blipFill>
            <a:blip r:embed="rId9">
              <a:alphaModFix amt="39000"/>
            </a:blip>
            <a:stretch>
              <a:fillRect/>
            </a:stretch>
          </a:blipFill>
        </p:spPr>
        <p:txBody>
          <a:bodyPr/>
          <a:lstStyle/>
          <a:p>
            <a:endParaRPr lang="vi-VN"/>
          </a:p>
        </p:txBody>
      </p:sp>
      <p:sp>
        <p:nvSpPr>
          <p:cNvPr id="11" name="Freeform 11"/>
          <p:cNvSpPr/>
          <p:nvPr/>
        </p:nvSpPr>
        <p:spPr>
          <a:xfrm>
            <a:off x="16804434" y="5912675"/>
            <a:ext cx="1218746" cy="1221317"/>
          </a:xfrm>
          <a:custGeom>
            <a:avLst/>
            <a:gdLst/>
            <a:ahLst/>
            <a:cxnLst/>
            <a:rect l="l" t="t" r="r" b="b"/>
            <a:pathLst>
              <a:path w="1218746" h="1221317">
                <a:moveTo>
                  <a:pt x="0" y="0"/>
                </a:moveTo>
                <a:lnTo>
                  <a:pt x="1218746" y="0"/>
                </a:lnTo>
                <a:lnTo>
                  <a:pt x="1218746" y="1221317"/>
                </a:lnTo>
                <a:lnTo>
                  <a:pt x="0" y="1221317"/>
                </a:lnTo>
                <a:lnTo>
                  <a:pt x="0" y="0"/>
                </a:lnTo>
                <a:close/>
              </a:path>
            </a:pathLst>
          </a:custGeom>
          <a:blipFill>
            <a:blip r:embed="rId7"/>
            <a:stretch>
              <a:fillRect/>
            </a:stretch>
          </a:blipFill>
        </p:spPr>
        <p:txBody>
          <a:bodyPr/>
          <a:lstStyle/>
          <a:p>
            <a:endParaRPr lang="vi-VN"/>
          </a:p>
        </p:txBody>
      </p:sp>
      <p:sp>
        <p:nvSpPr>
          <p:cNvPr id="12" name="Freeform 12"/>
          <p:cNvSpPr/>
          <p:nvPr/>
        </p:nvSpPr>
        <p:spPr>
          <a:xfrm>
            <a:off x="18023180" y="4866558"/>
            <a:ext cx="658363" cy="659751"/>
          </a:xfrm>
          <a:custGeom>
            <a:avLst/>
            <a:gdLst/>
            <a:ahLst/>
            <a:cxnLst/>
            <a:rect l="l" t="t" r="r" b="b"/>
            <a:pathLst>
              <a:path w="658363" h="659751">
                <a:moveTo>
                  <a:pt x="0" y="0"/>
                </a:moveTo>
                <a:lnTo>
                  <a:pt x="658362" y="0"/>
                </a:lnTo>
                <a:lnTo>
                  <a:pt x="658362" y="659752"/>
                </a:lnTo>
                <a:lnTo>
                  <a:pt x="0" y="659752"/>
                </a:lnTo>
                <a:lnTo>
                  <a:pt x="0" y="0"/>
                </a:lnTo>
                <a:close/>
              </a:path>
            </a:pathLst>
          </a:custGeom>
          <a:blipFill>
            <a:blip r:embed="rId7"/>
            <a:stretch>
              <a:fillRect/>
            </a:stretch>
          </a:blipFill>
        </p:spPr>
        <p:txBody>
          <a:bodyPr/>
          <a:lstStyle/>
          <a:p>
            <a:endParaRPr lang="vi-VN"/>
          </a:p>
        </p:txBody>
      </p:sp>
      <p:sp>
        <p:nvSpPr>
          <p:cNvPr id="13" name="Freeform 13"/>
          <p:cNvSpPr/>
          <p:nvPr/>
        </p:nvSpPr>
        <p:spPr>
          <a:xfrm flipH="1">
            <a:off x="-1052518" y="3164719"/>
            <a:ext cx="2221929" cy="1288719"/>
          </a:xfrm>
          <a:custGeom>
            <a:avLst/>
            <a:gdLst/>
            <a:ahLst/>
            <a:cxnLst/>
            <a:rect l="l" t="t" r="r" b="b"/>
            <a:pathLst>
              <a:path w="2221929" h="1288719">
                <a:moveTo>
                  <a:pt x="2221929" y="0"/>
                </a:moveTo>
                <a:lnTo>
                  <a:pt x="0" y="0"/>
                </a:lnTo>
                <a:lnTo>
                  <a:pt x="0" y="1288718"/>
                </a:lnTo>
                <a:lnTo>
                  <a:pt x="2221929" y="1288718"/>
                </a:lnTo>
                <a:lnTo>
                  <a:pt x="2221929" y="0"/>
                </a:lnTo>
                <a:close/>
              </a:path>
            </a:pathLst>
          </a:custGeom>
          <a:blipFill>
            <a:blip r:embed="rId10"/>
            <a:stretch>
              <a:fillRect/>
            </a:stretch>
          </a:blipFill>
        </p:spPr>
        <p:txBody>
          <a:bodyPr/>
          <a:lstStyle/>
          <a:p>
            <a:endParaRPr lang="vi-VN"/>
          </a:p>
        </p:txBody>
      </p:sp>
      <p:sp>
        <p:nvSpPr>
          <p:cNvPr id="14" name="Freeform 14"/>
          <p:cNvSpPr/>
          <p:nvPr/>
        </p:nvSpPr>
        <p:spPr>
          <a:xfrm>
            <a:off x="14115040" y="-6741844"/>
            <a:ext cx="8345920" cy="8469107"/>
          </a:xfrm>
          <a:custGeom>
            <a:avLst/>
            <a:gdLst/>
            <a:ahLst/>
            <a:cxnLst/>
            <a:rect l="l" t="t" r="r" b="b"/>
            <a:pathLst>
              <a:path w="8345920" h="8469107">
                <a:moveTo>
                  <a:pt x="0" y="0"/>
                </a:moveTo>
                <a:lnTo>
                  <a:pt x="8345920" y="0"/>
                </a:lnTo>
                <a:lnTo>
                  <a:pt x="8345920" y="8469106"/>
                </a:lnTo>
                <a:lnTo>
                  <a:pt x="0" y="8469106"/>
                </a:lnTo>
                <a:lnTo>
                  <a:pt x="0" y="0"/>
                </a:lnTo>
                <a:close/>
              </a:path>
            </a:pathLst>
          </a:custGeom>
          <a:blipFill>
            <a:blip r:embed="rId4">
              <a:alphaModFix amt="23000"/>
              <a:extLst>
                <a:ext uri="{96DAC541-7B7A-43D3-8B79-37D633B846F1}">
                  <asvg:svgBlip xmlns:asvg="http://schemas.microsoft.com/office/drawing/2016/SVG/main" r:embed="rId5"/>
                </a:ext>
              </a:extLst>
            </a:blip>
            <a:stretch>
              <a:fillRect/>
            </a:stretch>
          </a:blipFill>
        </p:spPr>
        <p:txBody>
          <a:bodyPr/>
          <a:lstStyle/>
          <a:p>
            <a:endParaRPr lang="vi-VN"/>
          </a:p>
        </p:txBody>
      </p:sp>
      <p:pic>
        <p:nvPicPr>
          <p:cNvPr id="24" name="Hình ảnh 23" descr="Ảnh có chứa văn bản, tài liệu, Phông chữ, số&#10;&#10;Mô tả được tạo tự động">
            <a:extLst>
              <a:ext uri="{FF2B5EF4-FFF2-40B4-BE49-F238E27FC236}">
                <a16:creationId xmlns:a16="http://schemas.microsoft.com/office/drawing/2014/main" id="{47F9177D-A23A-940D-EEC3-1EF3C73882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19587" y="585891"/>
            <a:ext cx="9648825" cy="9115217"/>
          </a:xfrm>
          <a:prstGeom prst="rect">
            <a:avLst/>
          </a:prstGeom>
        </p:spPr>
      </p:pic>
    </p:spTree>
    <p:extLst>
      <p:ext uri="{BB962C8B-B14F-4D97-AF65-F5344CB8AC3E}">
        <p14:creationId xmlns:p14="http://schemas.microsoft.com/office/powerpoint/2010/main" val="2812675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2" name="Freeform 2"/>
          <p:cNvSpPr/>
          <p:nvPr/>
        </p:nvSpPr>
        <p:spPr>
          <a:xfrm>
            <a:off x="15079859" y="7645240"/>
            <a:ext cx="2555184" cy="4037060"/>
          </a:xfrm>
          <a:custGeom>
            <a:avLst/>
            <a:gdLst/>
            <a:ahLst/>
            <a:cxnLst/>
            <a:rect l="l" t="t" r="r" b="b"/>
            <a:pathLst>
              <a:path w="2555184" h="4037060">
                <a:moveTo>
                  <a:pt x="0" y="0"/>
                </a:moveTo>
                <a:lnTo>
                  <a:pt x="2555183" y="0"/>
                </a:lnTo>
                <a:lnTo>
                  <a:pt x="2555183" y="4037061"/>
                </a:lnTo>
                <a:lnTo>
                  <a:pt x="0" y="4037061"/>
                </a:lnTo>
                <a:lnTo>
                  <a:pt x="0" y="0"/>
                </a:lnTo>
                <a:close/>
              </a:path>
            </a:pathLst>
          </a:custGeom>
          <a:blipFill>
            <a:blip r:embed="rId2"/>
            <a:stretch>
              <a:fillRect/>
            </a:stretch>
          </a:blipFill>
        </p:spPr>
        <p:txBody>
          <a:bodyPr/>
          <a:lstStyle/>
          <a:p>
            <a:endParaRPr lang="vi-VN"/>
          </a:p>
        </p:txBody>
      </p:sp>
      <p:sp>
        <p:nvSpPr>
          <p:cNvPr id="3" name="Freeform 3"/>
          <p:cNvSpPr/>
          <p:nvPr/>
        </p:nvSpPr>
        <p:spPr>
          <a:xfrm>
            <a:off x="-216368" y="6523333"/>
            <a:ext cx="2771558" cy="4132701"/>
          </a:xfrm>
          <a:custGeom>
            <a:avLst/>
            <a:gdLst/>
            <a:ahLst/>
            <a:cxnLst/>
            <a:rect l="l" t="t" r="r" b="b"/>
            <a:pathLst>
              <a:path w="2771558" h="4132701">
                <a:moveTo>
                  <a:pt x="0" y="0"/>
                </a:moveTo>
                <a:lnTo>
                  <a:pt x="2771558" y="0"/>
                </a:lnTo>
                <a:lnTo>
                  <a:pt x="2771558" y="4132701"/>
                </a:lnTo>
                <a:lnTo>
                  <a:pt x="0" y="4132701"/>
                </a:lnTo>
                <a:lnTo>
                  <a:pt x="0" y="0"/>
                </a:lnTo>
                <a:close/>
              </a:path>
            </a:pathLst>
          </a:custGeom>
          <a:blipFill>
            <a:blip r:embed="rId3"/>
            <a:stretch>
              <a:fillRect/>
            </a:stretch>
          </a:blipFill>
        </p:spPr>
        <p:txBody>
          <a:bodyPr/>
          <a:lstStyle/>
          <a:p>
            <a:endParaRPr lang="vi-VN"/>
          </a:p>
        </p:txBody>
      </p:sp>
      <p:sp>
        <p:nvSpPr>
          <p:cNvPr id="4" name="Freeform 4"/>
          <p:cNvSpPr/>
          <p:nvPr/>
        </p:nvSpPr>
        <p:spPr>
          <a:xfrm>
            <a:off x="3616162" y="-941884"/>
            <a:ext cx="11462661" cy="11631851"/>
          </a:xfrm>
          <a:custGeom>
            <a:avLst/>
            <a:gdLst/>
            <a:ahLst/>
            <a:cxnLst/>
            <a:rect l="l" t="t" r="r" b="b"/>
            <a:pathLst>
              <a:path w="11462661" h="11631851">
                <a:moveTo>
                  <a:pt x="0" y="0"/>
                </a:moveTo>
                <a:lnTo>
                  <a:pt x="11462661" y="0"/>
                </a:lnTo>
                <a:lnTo>
                  <a:pt x="11462661" y="11631852"/>
                </a:lnTo>
                <a:lnTo>
                  <a:pt x="0" y="11631852"/>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3983404" y="276028"/>
            <a:ext cx="9890210" cy="4475320"/>
          </a:xfrm>
          <a:custGeom>
            <a:avLst/>
            <a:gdLst/>
            <a:ahLst/>
            <a:cxnLst/>
            <a:rect l="l" t="t" r="r" b="b"/>
            <a:pathLst>
              <a:path w="9890210" h="4475320">
                <a:moveTo>
                  <a:pt x="0" y="0"/>
                </a:moveTo>
                <a:lnTo>
                  <a:pt x="9890210" y="0"/>
                </a:lnTo>
                <a:lnTo>
                  <a:pt x="9890210" y="4475320"/>
                </a:lnTo>
                <a:lnTo>
                  <a:pt x="0" y="4475320"/>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2497608" y="-49812"/>
            <a:ext cx="8566315" cy="888128"/>
          </a:xfrm>
          <a:prstGeom prst="rect">
            <a:avLst/>
          </a:prstGeom>
        </p:spPr>
        <p:txBody>
          <a:bodyPr lIns="0" tIns="0" rIns="0" bIns="0" rtlCol="0" anchor="t">
            <a:spAutoFit/>
          </a:bodyPr>
          <a:lstStyle/>
          <a:p>
            <a:pPr algn="ctr">
              <a:lnSpc>
                <a:spcPts val="8016"/>
              </a:lnSpc>
            </a:pPr>
            <a:r>
              <a:rPr lang="en-US" sz="3948" dirty="0">
                <a:solidFill>
                  <a:srgbClr val="FFFFFF"/>
                </a:solidFill>
                <a:latin typeface="Times New Roman" panose="02020603050405020304" pitchFamily="18" charset="0"/>
                <a:cs typeface="Times New Roman" panose="02020603050405020304" pitchFamily="18" charset="0"/>
              </a:rPr>
              <a:t>04.SƠ ĐỒ CHỨC NĂNG</a:t>
            </a:r>
          </a:p>
        </p:txBody>
      </p:sp>
      <p:sp>
        <p:nvSpPr>
          <p:cNvPr id="7" name="Freeform 7"/>
          <p:cNvSpPr/>
          <p:nvPr/>
        </p:nvSpPr>
        <p:spPr>
          <a:xfrm>
            <a:off x="1652482" y="1415065"/>
            <a:ext cx="1218746" cy="1221317"/>
          </a:xfrm>
          <a:custGeom>
            <a:avLst/>
            <a:gdLst/>
            <a:ahLst/>
            <a:cxnLst/>
            <a:rect l="l" t="t" r="r" b="b"/>
            <a:pathLst>
              <a:path w="1218746" h="1221317">
                <a:moveTo>
                  <a:pt x="0" y="0"/>
                </a:moveTo>
                <a:lnTo>
                  <a:pt x="1218745" y="0"/>
                </a:lnTo>
                <a:lnTo>
                  <a:pt x="1218745" y="1221317"/>
                </a:lnTo>
                <a:lnTo>
                  <a:pt x="0" y="1221317"/>
                </a:lnTo>
                <a:lnTo>
                  <a:pt x="0" y="0"/>
                </a:lnTo>
                <a:close/>
              </a:path>
            </a:pathLst>
          </a:custGeom>
          <a:blipFill>
            <a:blip r:embed="rId7"/>
            <a:stretch>
              <a:fillRect/>
            </a:stretch>
          </a:blipFill>
        </p:spPr>
        <p:txBody>
          <a:bodyPr/>
          <a:lstStyle/>
          <a:p>
            <a:endParaRPr lang="vi-VN"/>
          </a:p>
        </p:txBody>
      </p:sp>
      <p:sp>
        <p:nvSpPr>
          <p:cNvPr id="8" name="Freeform 8"/>
          <p:cNvSpPr/>
          <p:nvPr/>
        </p:nvSpPr>
        <p:spPr>
          <a:xfrm>
            <a:off x="1980840" y="5196434"/>
            <a:ext cx="2624348" cy="4827067"/>
          </a:xfrm>
          <a:custGeom>
            <a:avLst/>
            <a:gdLst/>
            <a:ahLst/>
            <a:cxnLst/>
            <a:rect l="l" t="t" r="r" b="b"/>
            <a:pathLst>
              <a:path w="2624348" h="4827067">
                <a:moveTo>
                  <a:pt x="0" y="0"/>
                </a:moveTo>
                <a:lnTo>
                  <a:pt x="2624349" y="0"/>
                </a:lnTo>
                <a:lnTo>
                  <a:pt x="2624349" y="4827067"/>
                </a:lnTo>
                <a:lnTo>
                  <a:pt x="0" y="4827067"/>
                </a:lnTo>
                <a:lnTo>
                  <a:pt x="0" y="0"/>
                </a:lnTo>
                <a:close/>
              </a:path>
            </a:pathLst>
          </a:custGeom>
          <a:blipFill>
            <a:blip r:embed="rId8"/>
            <a:stretch>
              <a:fillRect/>
            </a:stretch>
          </a:blipFill>
        </p:spPr>
        <p:txBody>
          <a:bodyPr/>
          <a:lstStyle/>
          <a:p>
            <a:endParaRPr lang="vi-VN"/>
          </a:p>
        </p:txBody>
      </p:sp>
      <p:sp>
        <p:nvSpPr>
          <p:cNvPr id="9" name="Freeform 9"/>
          <p:cNvSpPr/>
          <p:nvPr/>
        </p:nvSpPr>
        <p:spPr>
          <a:xfrm>
            <a:off x="2871227" y="368949"/>
            <a:ext cx="658363" cy="659751"/>
          </a:xfrm>
          <a:custGeom>
            <a:avLst/>
            <a:gdLst/>
            <a:ahLst/>
            <a:cxnLst/>
            <a:rect l="l" t="t" r="r" b="b"/>
            <a:pathLst>
              <a:path w="658363" h="659751">
                <a:moveTo>
                  <a:pt x="0" y="0"/>
                </a:moveTo>
                <a:lnTo>
                  <a:pt x="658363" y="0"/>
                </a:lnTo>
                <a:lnTo>
                  <a:pt x="658363" y="659751"/>
                </a:lnTo>
                <a:lnTo>
                  <a:pt x="0" y="659751"/>
                </a:lnTo>
                <a:lnTo>
                  <a:pt x="0" y="0"/>
                </a:lnTo>
                <a:close/>
              </a:path>
            </a:pathLst>
          </a:custGeom>
          <a:blipFill>
            <a:blip r:embed="rId7"/>
            <a:stretch>
              <a:fillRect/>
            </a:stretch>
          </a:blipFill>
        </p:spPr>
        <p:txBody>
          <a:bodyPr/>
          <a:lstStyle/>
          <a:p>
            <a:endParaRPr lang="vi-VN"/>
          </a:p>
        </p:txBody>
      </p:sp>
      <p:sp>
        <p:nvSpPr>
          <p:cNvPr id="10" name="Freeform 10"/>
          <p:cNvSpPr/>
          <p:nvPr/>
        </p:nvSpPr>
        <p:spPr>
          <a:xfrm rot="-4862442">
            <a:off x="-792204" y="-917255"/>
            <a:ext cx="3164990" cy="3232158"/>
          </a:xfrm>
          <a:custGeom>
            <a:avLst/>
            <a:gdLst/>
            <a:ahLst/>
            <a:cxnLst/>
            <a:rect l="l" t="t" r="r" b="b"/>
            <a:pathLst>
              <a:path w="3164990" h="3232158">
                <a:moveTo>
                  <a:pt x="0" y="0"/>
                </a:moveTo>
                <a:lnTo>
                  <a:pt x="3164989" y="0"/>
                </a:lnTo>
                <a:lnTo>
                  <a:pt x="3164989" y="3232159"/>
                </a:lnTo>
                <a:lnTo>
                  <a:pt x="0" y="3232159"/>
                </a:lnTo>
                <a:lnTo>
                  <a:pt x="0" y="0"/>
                </a:lnTo>
                <a:close/>
              </a:path>
            </a:pathLst>
          </a:custGeom>
          <a:blipFill>
            <a:blip r:embed="rId9">
              <a:alphaModFix amt="39000"/>
            </a:blip>
            <a:stretch>
              <a:fillRect/>
            </a:stretch>
          </a:blipFill>
        </p:spPr>
        <p:txBody>
          <a:bodyPr/>
          <a:lstStyle/>
          <a:p>
            <a:endParaRPr lang="vi-VN"/>
          </a:p>
        </p:txBody>
      </p:sp>
      <p:sp>
        <p:nvSpPr>
          <p:cNvPr id="11" name="Freeform 11"/>
          <p:cNvSpPr/>
          <p:nvPr/>
        </p:nvSpPr>
        <p:spPr>
          <a:xfrm>
            <a:off x="16804434" y="5912675"/>
            <a:ext cx="1218746" cy="1221317"/>
          </a:xfrm>
          <a:custGeom>
            <a:avLst/>
            <a:gdLst/>
            <a:ahLst/>
            <a:cxnLst/>
            <a:rect l="l" t="t" r="r" b="b"/>
            <a:pathLst>
              <a:path w="1218746" h="1221317">
                <a:moveTo>
                  <a:pt x="0" y="0"/>
                </a:moveTo>
                <a:lnTo>
                  <a:pt x="1218746" y="0"/>
                </a:lnTo>
                <a:lnTo>
                  <a:pt x="1218746" y="1221317"/>
                </a:lnTo>
                <a:lnTo>
                  <a:pt x="0" y="1221317"/>
                </a:lnTo>
                <a:lnTo>
                  <a:pt x="0" y="0"/>
                </a:lnTo>
                <a:close/>
              </a:path>
            </a:pathLst>
          </a:custGeom>
          <a:blipFill>
            <a:blip r:embed="rId7"/>
            <a:stretch>
              <a:fillRect/>
            </a:stretch>
          </a:blipFill>
        </p:spPr>
        <p:txBody>
          <a:bodyPr/>
          <a:lstStyle/>
          <a:p>
            <a:endParaRPr lang="vi-VN"/>
          </a:p>
        </p:txBody>
      </p:sp>
      <p:sp>
        <p:nvSpPr>
          <p:cNvPr id="12" name="Freeform 12"/>
          <p:cNvSpPr/>
          <p:nvPr/>
        </p:nvSpPr>
        <p:spPr>
          <a:xfrm>
            <a:off x="18023180" y="4866558"/>
            <a:ext cx="658363" cy="659751"/>
          </a:xfrm>
          <a:custGeom>
            <a:avLst/>
            <a:gdLst/>
            <a:ahLst/>
            <a:cxnLst/>
            <a:rect l="l" t="t" r="r" b="b"/>
            <a:pathLst>
              <a:path w="658363" h="659751">
                <a:moveTo>
                  <a:pt x="0" y="0"/>
                </a:moveTo>
                <a:lnTo>
                  <a:pt x="658362" y="0"/>
                </a:lnTo>
                <a:lnTo>
                  <a:pt x="658362" y="659752"/>
                </a:lnTo>
                <a:lnTo>
                  <a:pt x="0" y="659752"/>
                </a:lnTo>
                <a:lnTo>
                  <a:pt x="0" y="0"/>
                </a:lnTo>
                <a:close/>
              </a:path>
            </a:pathLst>
          </a:custGeom>
          <a:blipFill>
            <a:blip r:embed="rId7"/>
            <a:stretch>
              <a:fillRect/>
            </a:stretch>
          </a:blipFill>
        </p:spPr>
        <p:txBody>
          <a:bodyPr/>
          <a:lstStyle/>
          <a:p>
            <a:endParaRPr lang="vi-VN"/>
          </a:p>
        </p:txBody>
      </p:sp>
      <p:sp>
        <p:nvSpPr>
          <p:cNvPr id="13" name="Freeform 13"/>
          <p:cNvSpPr/>
          <p:nvPr/>
        </p:nvSpPr>
        <p:spPr>
          <a:xfrm flipH="1">
            <a:off x="-1052518" y="3164719"/>
            <a:ext cx="2221929" cy="1288719"/>
          </a:xfrm>
          <a:custGeom>
            <a:avLst/>
            <a:gdLst/>
            <a:ahLst/>
            <a:cxnLst/>
            <a:rect l="l" t="t" r="r" b="b"/>
            <a:pathLst>
              <a:path w="2221929" h="1288719">
                <a:moveTo>
                  <a:pt x="2221929" y="0"/>
                </a:moveTo>
                <a:lnTo>
                  <a:pt x="0" y="0"/>
                </a:lnTo>
                <a:lnTo>
                  <a:pt x="0" y="1288718"/>
                </a:lnTo>
                <a:lnTo>
                  <a:pt x="2221929" y="1288718"/>
                </a:lnTo>
                <a:lnTo>
                  <a:pt x="2221929" y="0"/>
                </a:lnTo>
                <a:close/>
              </a:path>
            </a:pathLst>
          </a:custGeom>
          <a:blipFill>
            <a:blip r:embed="rId10"/>
            <a:stretch>
              <a:fillRect/>
            </a:stretch>
          </a:blipFill>
        </p:spPr>
        <p:txBody>
          <a:bodyPr/>
          <a:lstStyle/>
          <a:p>
            <a:endParaRPr lang="vi-VN"/>
          </a:p>
        </p:txBody>
      </p:sp>
      <p:sp>
        <p:nvSpPr>
          <p:cNvPr id="14" name="Freeform 14"/>
          <p:cNvSpPr/>
          <p:nvPr/>
        </p:nvSpPr>
        <p:spPr>
          <a:xfrm>
            <a:off x="14115040" y="-6741844"/>
            <a:ext cx="8345920" cy="8469107"/>
          </a:xfrm>
          <a:custGeom>
            <a:avLst/>
            <a:gdLst/>
            <a:ahLst/>
            <a:cxnLst/>
            <a:rect l="l" t="t" r="r" b="b"/>
            <a:pathLst>
              <a:path w="8345920" h="8469107">
                <a:moveTo>
                  <a:pt x="0" y="0"/>
                </a:moveTo>
                <a:lnTo>
                  <a:pt x="8345920" y="0"/>
                </a:lnTo>
                <a:lnTo>
                  <a:pt x="8345920" y="8469106"/>
                </a:lnTo>
                <a:lnTo>
                  <a:pt x="0" y="8469106"/>
                </a:lnTo>
                <a:lnTo>
                  <a:pt x="0" y="0"/>
                </a:lnTo>
                <a:close/>
              </a:path>
            </a:pathLst>
          </a:custGeom>
          <a:blipFill>
            <a:blip r:embed="rId4">
              <a:alphaModFix amt="23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5" name="Hộp Văn bản 14">
            <a:extLst>
              <a:ext uri="{FF2B5EF4-FFF2-40B4-BE49-F238E27FC236}">
                <a16:creationId xmlns:a16="http://schemas.microsoft.com/office/drawing/2014/main" id="{7FD195B5-AF57-E010-1A0A-11B9FDF6B594}"/>
              </a:ext>
            </a:extLst>
          </p:cNvPr>
          <p:cNvSpPr txBox="1"/>
          <p:nvPr/>
        </p:nvSpPr>
        <p:spPr>
          <a:xfrm>
            <a:off x="6308309" y="904822"/>
            <a:ext cx="4876800" cy="461665"/>
          </a:xfrm>
          <a:prstGeom prst="rect">
            <a:avLst/>
          </a:prstGeom>
          <a:noFill/>
        </p:spPr>
        <p:txBody>
          <a:bodyPr wrap="square" rtlCol="0">
            <a:spAutoFit/>
          </a:bodyPr>
          <a:lstStyle/>
          <a:p>
            <a:pPr algn="ct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Sơ</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đồ</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thuật</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toán</a:t>
            </a:r>
            <a:endParaRPr lang="vi-VN"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Hình ảnh 16" descr="Ảnh có chứa biểu đồ, bản phác thảo, hình vẽ, Bản vẽ kỹ thuật&#10;&#10;Mô tả được tạo tự động">
            <a:extLst>
              <a:ext uri="{FF2B5EF4-FFF2-40B4-BE49-F238E27FC236}">
                <a16:creationId xmlns:a16="http://schemas.microsoft.com/office/drawing/2014/main" id="{F1BF79EE-A698-CB9B-7CB2-6FE862C54F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89184" y="1463177"/>
            <a:ext cx="6115050" cy="82523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2" name="Freeform 2"/>
          <p:cNvSpPr/>
          <p:nvPr/>
        </p:nvSpPr>
        <p:spPr>
          <a:xfrm>
            <a:off x="15079859" y="7645240"/>
            <a:ext cx="2555184" cy="4037060"/>
          </a:xfrm>
          <a:custGeom>
            <a:avLst/>
            <a:gdLst/>
            <a:ahLst/>
            <a:cxnLst/>
            <a:rect l="l" t="t" r="r" b="b"/>
            <a:pathLst>
              <a:path w="2555184" h="4037060">
                <a:moveTo>
                  <a:pt x="0" y="0"/>
                </a:moveTo>
                <a:lnTo>
                  <a:pt x="2555183" y="0"/>
                </a:lnTo>
                <a:lnTo>
                  <a:pt x="2555183" y="4037061"/>
                </a:lnTo>
                <a:lnTo>
                  <a:pt x="0" y="4037061"/>
                </a:lnTo>
                <a:lnTo>
                  <a:pt x="0" y="0"/>
                </a:lnTo>
                <a:close/>
              </a:path>
            </a:pathLst>
          </a:custGeom>
          <a:blipFill>
            <a:blip r:embed="rId2"/>
            <a:stretch>
              <a:fillRect/>
            </a:stretch>
          </a:blipFill>
        </p:spPr>
        <p:txBody>
          <a:bodyPr/>
          <a:lstStyle/>
          <a:p>
            <a:endParaRPr lang="vi-VN"/>
          </a:p>
        </p:txBody>
      </p:sp>
      <p:sp>
        <p:nvSpPr>
          <p:cNvPr id="3" name="Freeform 3"/>
          <p:cNvSpPr/>
          <p:nvPr/>
        </p:nvSpPr>
        <p:spPr>
          <a:xfrm>
            <a:off x="-216368" y="6523333"/>
            <a:ext cx="2771558" cy="4132701"/>
          </a:xfrm>
          <a:custGeom>
            <a:avLst/>
            <a:gdLst/>
            <a:ahLst/>
            <a:cxnLst/>
            <a:rect l="l" t="t" r="r" b="b"/>
            <a:pathLst>
              <a:path w="2771558" h="4132701">
                <a:moveTo>
                  <a:pt x="0" y="0"/>
                </a:moveTo>
                <a:lnTo>
                  <a:pt x="2771558" y="0"/>
                </a:lnTo>
                <a:lnTo>
                  <a:pt x="2771558" y="4132701"/>
                </a:lnTo>
                <a:lnTo>
                  <a:pt x="0" y="4132701"/>
                </a:lnTo>
                <a:lnTo>
                  <a:pt x="0" y="0"/>
                </a:lnTo>
                <a:close/>
              </a:path>
            </a:pathLst>
          </a:custGeom>
          <a:blipFill>
            <a:blip r:embed="rId3"/>
            <a:stretch>
              <a:fillRect/>
            </a:stretch>
          </a:blipFill>
        </p:spPr>
        <p:txBody>
          <a:bodyPr/>
          <a:lstStyle/>
          <a:p>
            <a:endParaRPr lang="vi-VN"/>
          </a:p>
        </p:txBody>
      </p:sp>
      <p:sp>
        <p:nvSpPr>
          <p:cNvPr id="4" name="Freeform 4"/>
          <p:cNvSpPr/>
          <p:nvPr/>
        </p:nvSpPr>
        <p:spPr>
          <a:xfrm>
            <a:off x="3616162" y="-941884"/>
            <a:ext cx="11462661" cy="11631851"/>
          </a:xfrm>
          <a:custGeom>
            <a:avLst/>
            <a:gdLst/>
            <a:ahLst/>
            <a:cxnLst/>
            <a:rect l="l" t="t" r="r" b="b"/>
            <a:pathLst>
              <a:path w="11462661" h="11631851">
                <a:moveTo>
                  <a:pt x="0" y="0"/>
                </a:moveTo>
                <a:lnTo>
                  <a:pt x="11462661" y="0"/>
                </a:lnTo>
                <a:lnTo>
                  <a:pt x="11462661" y="11631852"/>
                </a:lnTo>
                <a:lnTo>
                  <a:pt x="0" y="11631852"/>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4115040" y="398722"/>
            <a:ext cx="9890210" cy="4475320"/>
          </a:xfrm>
          <a:custGeom>
            <a:avLst/>
            <a:gdLst/>
            <a:ahLst/>
            <a:cxnLst/>
            <a:rect l="l" t="t" r="r" b="b"/>
            <a:pathLst>
              <a:path w="9890210" h="4475320">
                <a:moveTo>
                  <a:pt x="0" y="0"/>
                </a:moveTo>
                <a:lnTo>
                  <a:pt x="9890210" y="0"/>
                </a:lnTo>
                <a:lnTo>
                  <a:pt x="9890210" y="4475320"/>
                </a:lnTo>
                <a:lnTo>
                  <a:pt x="0" y="4475320"/>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3293015" y="374974"/>
            <a:ext cx="8566315" cy="888128"/>
          </a:xfrm>
          <a:prstGeom prst="rect">
            <a:avLst/>
          </a:prstGeom>
        </p:spPr>
        <p:txBody>
          <a:bodyPr lIns="0" tIns="0" rIns="0" bIns="0" rtlCol="0" anchor="t">
            <a:spAutoFit/>
          </a:bodyPr>
          <a:lstStyle/>
          <a:p>
            <a:pPr algn="ctr">
              <a:lnSpc>
                <a:spcPts val="8016"/>
              </a:lnSpc>
            </a:pPr>
            <a:r>
              <a:rPr lang="en-US" sz="3948" dirty="0">
                <a:solidFill>
                  <a:srgbClr val="FFFFFF"/>
                </a:solidFill>
                <a:latin typeface="Times New Roman" panose="02020603050405020304" pitchFamily="18" charset="0"/>
                <a:cs typeface="Times New Roman" panose="02020603050405020304" pitchFamily="18" charset="0"/>
              </a:rPr>
              <a:t>04.SƠ ĐỒ CHỨC NĂNG</a:t>
            </a:r>
          </a:p>
        </p:txBody>
      </p:sp>
      <p:sp>
        <p:nvSpPr>
          <p:cNvPr id="7" name="Freeform 7"/>
          <p:cNvSpPr/>
          <p:nvPr/>
        </p:nvSpPr>
        <p:spPr>
          <a:xfrm>
            <a:off x="1652482" y="1415065"/>
            <a:ext cx="1218746" cy="1221317"/>
          </a:xfrm>
          <a:custGeom>
            <a:avLst/>
            <a:gdLst/>
            <a:ahLst/>
            <a:cxnLst/>
            <a:rect l="l" t="t" r="r" b="b"/>
            <a:pathLst>
              <a:path w="1218746" h="1221317">
                <a:moveTo>
                  <a:pt x="0" y="0"/>
                </a:moveTo>
                <a:lnTo>
                  <a:pt x="1218745" y="0"/>
                </a:lnTo>
                <a:lnTo>
                  <a:pt x="1218745" y="1221317"/>
                </a:lnTo>
                <a:lnTo>
                  <a:pt x="0" y="1221317"/>
                </a:lnTo>
                <a:lnTo>
                  <a:pt x="0" y="0"/>
                </a:lnTo>
                <a:close/>
              </a:path>
            </a:pathLst>
          </a:custGeom>
          <a:blipFill>
            <a:blip r:embed="rId7"/>
            <a:stretch>
              <a:fillRect/>
            </a:stretch>
          </a:blipFill>
        </p:spPr>
        <p:txBody>
          <a:bodyPr/>
          <a:lstStyle/>
          <a:p>
            <a:endParaRPr lang="vi-VN"/>
          </a:p>
        </p:txBody>
      </p:sp>
      <p:sp>
        <p:nvSpPr>
          <p:cNvPr id="8" name="Freeform 8"/>
          <p:cNvSpPr/>
          <p:nvPr/>
        </p:nvSpPr>
        <p:spPr>
          <a:xfrm>
            <a:off x="1980840" y="5196434"/>
            <a:ext cx="2624348" cy="4827067"/>
          </a:xfrm>
          <a:custGeom>
            <a:avLst/>
            <a:gdLst/>
            <a:ahLst/>
            <a:cxnLst/>
            <a:rect l="l" t="t" r="r" b="b"/>
            <a:pathLst>
              <a:path w="2624348" h="4827067">
                <a:moveTo>
                  <a:pt x="0" y="0"/>
                </a:moveTo>
                <a:lnTo>
                  <a:pt x="2624349" y="0"/>
                </a:lnTo>
                <a:lnTo>
                  <a:pt x="2624349" y="4827067"/>
                </a:lnTo>
                <a:lnTo>
                  <a:pt x="0" y="4827067"/>
                </a:lnTo>
                <a:lnTo>
                  <a:pt x="0" y="0"/>
                </a:lnTo>
                <a:close/>
              </a:path>
            </a:pathLst>
          </a:custGeom>
          <a:blipFill>
            <a:blip r:embed="rId8"/>
            <a:stretch>
              <a:fillRect/>
            </a:stretch>
          </a:blipFill>
        </p:spPr>
        <p:txBody>
          <a:bodyPr/>
          <a:lstStyle/>
          <a:p>
            <a:endParaRPr lang="vi-VN"/>
          </a:p>
        </p:txBody>
      </p:sp>
      <p:sp>
        <p:nvSpPr>
          <p:cNvPr id="9" name="Freeform 9"/>
          <p:cNvSpPr/>
          <p:nvPr/>
        </p:nvSpPr>
        <p:spPr>
          <a:xfrm>
            <a:off x="2871227" y="368949"/>
            <a:ext cx="658363" cy="659751"/>
          </a:xfrm>
          <a:custGeom>
            <a:avLst/>
            <a:gdLst/>
            <a:ahLst/>
            <a:cxnLst/>
            <a:rect l="l" t="t" r="r" b="b"/>
            <a:pathLst>
              <a:path w="658363" h="659751">
                <a:moveTo>
                  <a:pt x="0" y="0"/>
                </a:moveTo>
                <a:lnTo>
                  <a:pt x="658363" y="0"/>
                </a:lnTo>
                <a:lnTo>
                  <a:pt x="658363" y="659751"/>
                </a:lnTo>
                <a:lnTo>
                  <a:pt x="0" y="659751"/>
                </a:lnTo>
                <a:lnTo>
                  <a:pt x="0" y="0"/>
                </a:lnTo>
                <a:close/>
              </a:path>
            </a:pathLst>
          </a:custGeom>
          <a:blipFill>
            <a:blip r:embed="rId7"/>
            <a:stretch>
              <a:fillRect/>
            </a:stretch>
          </a:blipFill>
        </p:spPr>
        <p:txBody>
          <a:bodyPr/>
          <a:lstStyle/>
          <a:p>
            <a:endParaRPr lang="vi-VN"/>
          </a:p>
        </p:txBody>
      </p:sp>
      <p:sp>
        <p:nvSpPr>
          <p:cNvPr id="10" name="Freeform 10"/>
          <p:cNvSpPr/>
          <p:nvPr/>
        </p:nvSpPr>
        <p:spPr>
          <a:xfrm rot="-4862442">
            <a:off x="-792204" y="-917255"/>
            <a:ext cx="3164990" cy="3232158"/>
          </a:xfrm>
          <a:custGeom>
            <a:avLst/>
            <a:gdLst/>
            <a:ahLst/>
            <a:cxnLst/>
            <a:rect l="l" t="t" r="r" b="b"/>
            <a:pathLst>
              <a:path w="3164990" h="3232158">
                <a:moveTo>
                  <a:pt x="0" y="0"/>
                </a:moveTo>
                <a:lnTo>
                  <a:pt x="3164989" y="0"/>
                </a:lnTo>
                <a:lnTo>
                  <a:pt x="3164989" y="3232159"/>
                </a:lnTo>
                <a:lnTo>
                  <a:pt x="0" y="3232159"/>
                </a:lnTo>
                <a:lnTo>
                  <a:pt x="0" y="0"/>
                </a:lnTo>
                <a:close/>
              </a:path>
            </a:pathLst>
          </a:custGeom>
          <a:blipFill>
            <a:blip r:embed="rId9">
              <a:alphaModFix amt="39000"/>
            </a:blip>
            <a:stretch>
              <a:fillRect/>
            </a:stretch>
          </a:blipFill>
        </p:spPr>
        <p:txBody>
          <a:bodyPr/>
          <a:lstStyle/>
          <a:p>
            <a:endParaRPr lang="vi-VN"/>
          </a:p>
        </p:txBody>
      </p:sp>
      <p:sp>
        <p:nvSpPr>
          <p:cNvPr id="11" name="Freeform 11"/>
          <p:cNvSpPr/>
          <p:nvPr/>
        </p:nvSpPr>
        <p:spPr>
          <a:xfrm>
            <a:off x="16804434" y="5912675"/>
            <a:ext cx="1218746" cy="1221317"/>
          </a:xfrm>
          <a:custGeom>
            <a:avLst/>
            <a:gdLst/>
            <a:ahLst/>
            <a:cxnLst/>
            <a:rect l="l" t="t" r="r" b="b"/>
            <a:pathLst>
              <a:path w="1218746" h="1221317">
                <a:moveTo>
                  <a:pt x="0" y="0"/>
                </a:moveTo>
                <a:lnTo>
                  <a:pt x="1218746" y="0"/>
                </a:lnTo>
                <a:lnTo>
                  <a:pt x="1218746" y="1221317"/>
                </a:lnTo>
                <a:lnTo>
                  <a:pt x="0" y="1221317"/>
                </a:lnTo>
                <a:lnTo>
                  <a:pt x="0" y="0"/>
                </a:lnTo>
                <a:close/>
              </a:path>
            </a:pathLst>
          </a:custGeom>
          <a:blipFill>
            <a:blip r:embed="rId7"/>
            <a:stretch>
              <a:fillRect/>
            </a:stretch>
          </a:blipFill>
        </p:spPr>
        <p:txBody>
          <a:bodyPr/>
          <a:lstStyle/>
          <a:p>
            <a:endParaRPr lang="vi-VN"/>
          </a:p>
        </p:txBody>
      </p:sp>
      <p:sp>
        <p:nvSpPr>
          <p:cNvPr id="12" name="Freeform 12"/>
          <p:cNvSpPr/>
          <p:nvPr/>
        </p:nvSpPr>
        <p:spPr>
          <a:xfrm>
            <a:off x="18023180" y="4866558"/>
            <a:ext cx="658363" cy="659751"/>
          </a:xfrm>
          <a:custGeom>
            <a:avLst/>
            <a:gdLst/>
            <a:ahLst/>
            <a:cxnLst/>
            <a:rect l="l" t="t" r="r" b="b"/>
            <a:pathLst>
              <a:path w="658363" h="659751">
                <a:moveTo>
                  <a:pt x="0" y="0"/>
                </a:moveTo>
                <a:lnTo>
                  <a:pt x="658362" y="0"/>
                </a:lnTo>
                <a:lnTo>
                  <a:pt x="658362" y="659752"/>
                </a:lnTo>
                <a:lnTo>
                  <a:pt x="0" y="659752"/>
                </a:lnTo>
                <a:lnTo>
                  <a:pt x="0" y="0"/>
                </a:lnTo>
                <a:close/>
              </a:path>
            </a:pathLst>
          </a:custGeom>
          <a:blipFill>
            <a:blip r:embed="rId7"/>
            <a:stretch>
              <a:fillRect/>
            </a:stretch>
          </a:blipFill>
        </p:spPr>
        <p:txBody>
          <a:bodyPr/>
          <a:lstStyle/>
          <a:p>
            <a:endParaRPr lang="vi-VN"/>
          </a:p>
        </p:txBody>
      </p:sp>
      <p:sp>
        <p:nvSpPr>
          <p:cNvPr id="13" name="Freeform 13"/>
          <p:cNvSpPr/>
          <p:nvPr/>
        </p:nvSpPr>
        <p:spPr>
          <a:xfrm flipH="1">
            <a:off x="-1052518" y="3164719"/>
            <a:ext cx="2221929" cy="1288719"/>
          </a:xfrm>
          <a:custGeom>
            <a:avLst/>
            <a:gdLst/>
            <a:ahLst/>
            <a:cxnLst/>
            <a:rect l="l" t="t" r="r" b="b"/>
            <a:pathLst>
              <a:path w="2221929" h="1288719">
                <a:moveTo>
                  <a:pt x="2221929" y="0"/>
                </a:moveTo>
                <a:lnTo>
                  <a:pt x="0" y="0"/>
                </a:lnTo>
                <a:lnTo>
                  <a:pt x="0" y="1288718"/>
                </a:lnTo>
                <a:lnTo>
                  <a:pt x="2221929" y="1288718"/>
                </a:lnTo>
                <a:lnTo>
                  <a:pt x="2221929" y="0"/>
                </a:lnTo>
                <a:close/>
              </a:path>
            </a:pathLst>
          </a:custGeom>
          <a:blipFill>
            <a:blip r:embed="rId10"/>
            <a:stretch>
              <a:fillRect/>
            </a:stretch>
          </a:blipFill>
        </p:spPr>
        <p:txBody>
          <a:bodyPr/>
          <a:lstStyle/>
          <a:p>
            <a:endParaRPr lang="vi-VN"/>
          </a:p>
        </p:txBody>
      </p:sp>
      <p:sp>
        <p:nvSpPr>
          <p:cNvPr id="14" name="Freeform 14"/>
          <p:cNvSpPr/>
          <p:nvPr/>
        </p:nvSpPr>
        <p:spPr>
          <a:xfrm>
            <a:off x="14115040" y="-6741844"/>
            <a:ext cx="8345920" cy="8469107"/>
          </a:xfrm>
          <a:custGeom>
            <a:avLst/>
            <a:gdLst/>
            <a:ahLst/>
            <a:cxnLst/>
            <a:rect l="l" t="t" r="r" b="b"/>
            <a:pathLst>
              <a:path w="8345920" h="8469107">
                <a:moveTo>
                  <a:pt x="0" y="0"/>
                </a:moveTo>
                <a:lnTo>
                  <a:pt x="8345920" y="0"/>
                </a:lnTo>
                <a:lnTo>
                  <a:pt x="8345920" y="8469106"/>
                </a:lnTo>
                <a:lnTo>
                  <a:pt x="0" y="8469106"/>
                </a:lnTo>
                <a:lnTo>
                  <a:pt x="0" y="0"/>
                </a:lnTo>
                <a:close/>
              </a:path>
            </a:pathLst>
          </a:custGeom>
          <a:blipFill>
            <a:blip r:embed="rId4">
              <a:alphaModFix amt="23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5" name="Hộp Văn bản 14">
            <a:extLst>
              <a:ext uri="{FF2B5EF4-FFF2-40B4-BE49-F238E27FC236}">
                <a16:creationId xmlns:a16="http://schemas.microsoft.com/office/drawing/2014/main" id="{6CCED2FA-ACE3-7E9F-83C8-383150C6F0CB}"/>
              </a:ext>
            </a:extLst>
          </p:cNvPr>
          <p:cNvSpPr txBox="1"/>
          <p:nvPr/>
        </p:nvSpPr>
        <p:spPr>
          <a:xfrm>
            <a:off x="5763330" y="1466291"/>
            <a:ext cx="6096000" cy="461665"/>
          </a:xfrm>
          <a:prstGeom prst="rect">
            <a:avLst/>
          </a:prstGeom>
          <a:noFill/>
        </p:spPr>
        <p:txBody>
          <a:bodyPr wrap="square" rtlCol="0">
            <a:spAutoFit/>
          </a:bodyPr>
          <a:lstStyle/>
          <a:p>
            <a:pPr algn="ct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Sơ</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đồ</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usecase</a:t>
            </a:r>
            <a:endParaRPr lang="vi-VN"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Hình ảnh 16" descr="Ảnh có chứa biểu đồ, văn bản, hàng, vòng tròn&#10;&#10;Mô tả được tạo tự động">
            <a:extLst>
              <a:ext uri="{FF2B5EF4-FFF2-40B4-BE49-F238E27FC236}">
                <a16:creationId xmlns:a16="http://schemas.microsoft.com/office/drawing/2014/main" id="{95598A1D-18F6-E2C6-8C5D-CF1C0D461F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52398" y="1927957"/>
            <a:ext cx="8097343" cy="79840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7" name="Freeform 7"/>
          <p:cNvSpPr/>
          <p:nvPr/>
        </p:nvSpPr>
        <p:spPr>
          <a:xfrm>
            <a:off x="3040238" y="8818419"/>
            <a:ext cx="1351307" cy="2134997"/>
          </a:xfrm>
          <a:custGeom>
            <a:avLst/>
            <a:gdLst/>
            <a:ahLst/>
            <a:cxnLst/>
            <a:rect l="l" t="t" r="r" b="b"/>
            <a:pathLst>
              <a:path w="1351307" h="2134997">
                <a:moveTo>
                  <a:pt x="0" y="0"/>
                </a:moveTo>
                <a:lnTo>
                  <a:pt x="1351308" y="0"/>
                </a:lnTo>
                <a:lnTo>
                  <a:pt x="1351308" y="2134997"/>
                </a:lnTo>
                <a:lnTo>
                  <a:pt x="0" y="2134997"/>
                </a:lnTo>
                <a:lnTo>
                  <a:pt x="0" y="0"/>
                </a:lnTo>
                <a:close/>
              </a:path>
            </a:pathLst>
          </a:custGeom>
          <a:blipFill>
            <a:blip r:embed="rId4"/>
            <a:stretch>
              <a:fillRect/>
            </a:stretch>
          </a:blipFill>
        </p:spPr>
        <p:txBody>
          <a:bodyPr/>
          <a:lstStyle/>
          <a:p>
            <a:endParaRPr lang="vi-VN"/>
          </a:p>
        </p:txBody>
      </p:sp>
      <p:sp>
        <p:nvSpPr>
          <p:cNvPr id="10" name="Freeform 10"/>
          <p:cNvSpPr/>
          <p:nvPr/>
        </p:nvSpPr>
        <p:spPr>
          <a:xfrm>
            <a:off x="14030250" y="7570252"/>
            <a:ext cx="2173256" cy="3383164"/>
          </a:xfrm>
          <a:custGeom>
            <a:avLst/>
            <a:gdLst/>
            <a:ahLst/>
            <a:cxnLst/>
            <a:rect l="l" t="t" r="r" b="b"/>
            <a:pathLst>
              <a:path w="2173256" h="3383164">
                <a:moveTo>
                  <a:pt x="0" y="0"/>
                </a:moveTo>
                <a:lnTo>
                  <a:pt x="2173256" y="0"/>
                </a:lnTo>
                <a:lnTo>
                  <a:pt x="2173256" y="3383164"/>
                </a:lnTo>
                <a:lnTo>
                  <a:pt x="0" y="3383164"/>
                </a:lnTo>
                <a:lnTo>
                  <a:pt x="0" y="0"/>
                </a:lnTo>
                <a:close/>
              </a:path>
            </a:pathLst>
          </a:custGeom>
          <a:blipFill>
            <a:blip r:embed="rId5"/>
            <a:stretch>
              <a:fillRect/>
            </a:stretch>
          </a:blipFill>
        </p:spPr>
        <p:txBody>
          <a:bodyPr/>
          <a:lstStyle/>
          <a:p>
            <a:endParaRPr lang="vi-VN"/>
          </a:p>
        </p:txBody>
      </p:sp>
      <p:sp>
        <p:nvSpPr>
          <p:cNvPr id="11" name="Freeform 11"/>
          <p:cNvSpPr/>
          <p:nvPr/>
        </p:nvSpPr>
        <p:spPr>
          <a:xfrm>
            <a:off x="15600978" y="-311560"/>
            <a:ext cx="4135959" cy="2497085"/>
          </a:xfrm>
          <a:custGeom>
            <a:avLst/>
            <a:gdLst/>
            <a:ahLst/>
            <a:cxnLst/>
            <a:rect l="l" t="t" r="r" b="b"/>
            <a:pathLst>
              <a:path w="4135959" h="2497085">
                <a:moveTo>
                  <a:pt x="0" y="0"/>
                </a:moveTo>
                <a:lnTo>
                  <a:pt x="4135959" y="0"/>
                </a:lnTo>
                <a:lnTo>
                  <a:pt x="4135959" y="2497086"/>
                </a:lnTo>
                <a:lnTo>
                  <a:pt x="0" y="2497086"/>
                </a:lnTo>
                <a:lnTo>
                  <a:pt x="0" y="0"/>
                </a:lnTo>
                <a:close/>
              </a:path>
            </a:pathLst>
          </a:custGeom>
          <a:blipFill>
            <a:blip r:embed="rId6"/>
            <a:stretch>
              <a:fillRect/>
            </a:stretch>
          </a:blipFill>
        </p:spPr>
        <p:txBody>
          <a:bodyPr/>
          <a:lstStyle/>
          <a:p>
            <a:endParaRPr lang="vi-VN"/>
          </a:p>
        </p:txBody>
      </p:sp>
      <p:sp>
        <p:nvSpPr>
          <p:cNvPr id="14" name="Freeform 14"/>
          <p:cNvSpPr/>
          <p:nvPr/>
        </p:nvSpPr>
        <p:spPr>
          <a:xfrm>
            <a:off x="7513266" y="8964093"/>
            <a:ext cx="1000692" cy="1557803"/>
          </a:xfrm>
          <a:custGeom>
            <a:avLst/>
            <a:gdLst/>
            <a:ahLst/>
            <a:cxnLst/>
            <a:rect l="l" t="t" r="r" b="b"/>
            <a:pathLst>
              <a:path w="1000692" h="1557803">
                <a:moveTo>
                  <a:pt x="0" y="0"/>
                </a:moveTo>
                <a:lnTo>
                  <a:pt x="1000692" y="0"/>
                </a:lnTo>
                <a:lnTo>
                  <a:pt x="1000692" y="1557803"/>
                </a:lnTo>
                <a:lnTo>
                  <a:pt x="0" y="1557803"/>
                </a:lnTo>
                <a:lnTo>
                  <a:pt x="0" y="0"/>
                </a:lnTo>
                <a:close/>
              </a:path>
            </a:pathLst>
          </a:custGeom>
          <a:blipFill>
            <a:blip r:embed="rId5"/>
            <a:stretch>
              <a:fillRect/>
            </a:stretch>
          </a:blipFill>
        </p:spPr>
        <p:txBody>
          <a:bodyPr/>
          <a:lstStyle/>
          <a:p>
            <a:endParaRPr lang="vi-VN"/>
          </a:p>
        </p:txBody>
      </p:sp>
      <p:sp>
        <p:nvSpPr>
          <p:cNvPr id="15" name="Freeform 15"/>
          <p:cNvSpPr/>
          <p:nvPr/>
        </p:nvSpPr>
        <p:spPr>
          <a:xfrm>
            <a:off x="-1095721" y="-728558"/>
            <a:ext cx="4135959" cy="2497085"/>
          </a:xfrm>
          <a:custGeom>
            <a:avLst/>
            <a:gdLst/>
            <a:ahLst/>
            <a:cxnLst/>
            <a:rect l="l" t="t" r="r" b="b"/>
            <a:pathLst>
              <a:path w="4135959" h="2497085">
                <a:moveTo>
                  <a:pt x="0" y="0"/>
                </a:moveTo>
                <a:lnTo>
                  <a:pt x="4135959" y="0"/>
                </a:lnTo>
                <a:lnTo>
                  <a:pt x="4135959" y="2497086"/>
                </a:lnTo>
                <a:lnTo>
                  <a:pt x="0" y="2497086"/>
                </a:lnTo>
                <a:lnTo>
                  <a:pt x="0" y="0"/>
                </a:lnTo>
                <a:close/>
              </a:path>
            </a:pathLst>
          </a:custGeom>
          <a:blipFill>
            <a:blip r:embed="rId6"/>
            <a:stretch>
              <a:fillRect/>
            </a:stretch>
          </a:blipFill>
        </p:spPr>
        <p:txBody>
          <a:bodyPr/>
          <a:lstStyle/>
          <a:p>
            <a:endParaRPr lang="vi-VN"/>
          </a:p>
        </p:txBody>
      </p:sp>
      <p:sp>
        <p:nvSpPr>
          <p:cNvPr id="16" name="Hộp Văn bản 15">
            <a:extLst>
              <a:ext uri="{FF2B5EF4-FFF2-40B4-BE49-F238E27FC236}">
                <a16:creationId xmlns:a16="http://schemas.microsoft.com/office/drawing/2014/main" id="{90192BD8-70F4-69FC-2C3C-2D1906862E8E}"/>
              </a:ext>
            </a:extLst>
          </p:cNvPr>
          <p:cNvSpPr txBox="1"/>
          <p:nvPr/>
        </p:nvSpPr>
        <p:spPr>
          <a:xfrm>
            <a:off x="6324600" y="14909"/>
            <a:ext cx="5638800" cy="700192"/>
          </a:xfrm>
          <a:prstGeom prst="rect">
            <a:avLst/>
          </a:prstGeom>
          <a:noFill/>
        </p:spPr>
        <p:txBody>
          <a:bodyPr wrap="square" rtlCol="0">
            <a:spAutoFit/>
          </a:bodyPr>
          <a:lstStyle/>
          <a:p>
            <a:pPr algn="ctr"/>
            <a:r>
              <a:rPr lang="en-US" sz="3950" dirty="0" err="1">
                <a:solidFill>
                  <a:schemeClr val="bg1"/>
                </a:solidFill>
                <a:latin typeface="Times New Roman" panose="02020603050405020304" pitchFamily="18" charset="0"/>
                <a:cs typeface="Times New Roman" panose="02020603050405020304" pitchFamily="18" charset="0"/>
              </a:rPr>
              <a:t>Kết</a:t>
            </a:r>
            <a:r>
              <a:rPr lang="en-US" sz="3950" dirty="0">
                <a:solidFill>
                  <a:schemeClr val="bg1"/>
                </a:solidFill>
                <a:latin typeface="Times New Roman" panose="02020603050405020304" pitchFamily="18" charset="0"/>
                <a:cs typeface="Times New Roman" panose="02020603050405020304" pitchFamily="18" charset="0"/>
              </a:rPr>
              <a:t> </a:t>
            </a:r>
            <a:r>
              <a:rPr lang="en-US" sz="3950" dirty="0" err="1">
                <a:solidFill>
                  <a:schemeClr val="bg1"/>
                </a:solidFill>
                <a:latin typeface="Times New Roman" panose="02020603050405020304" pitchFamily="18" charset="0"/>
                <a:cs typeface="Times New Roman" panose="02020603050405020304" pitchFamily="18" charset="0"/>
              </a:rPr>
              <a:t>Quả</a:t>
            </a:r>
            <a:endParaRPr lang="vi-VN" sz="3950" dirty="0">
              <a:solidFill>
                <a:schemeClr val="bg1"/>
              </a:solidFill>
              <a:latin typeface="Times New Roman" panose="02020603050405020304" pitchFamily="18" charset="0"/>
              <a:cs typeface="Times New Roman" panose="02020603050405020304" pitchFamily="18" charset="0"/>
            </a:endParaRPr>
          </a:p>
        </p:txBody>
      </p:sp>
      <p:pic>
        <p:nvPicPr>
          <p:cNvPr id="24" name="410057095_7278463758882393_9169706099333864681_n">
            <a:hlinkClick r:id="" action="ppaction://media"/>
            <a:extLst>
              <a:ext uri="{FF2B5EF4-FFF2-40B4-BE49-F238E27FC236}">
                <a16:creationId xmlns:a16="http://schemas.microsoft.com/office/drawing/2014/main" id="{60F07EC1-BA53-B56B-B72E-88D8521305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563706" y="715101"/>
            <a:ext cx="13928954" cy="8619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3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7" name="Freeform 7"/>
          <p:cNvSpPr/>
          <p:nvPr/>
        </p:nvSpPr>
        <p:spPr>
          <a:xfrm>
            <a:off x="3040238" y="8818419"/>
            <a:ext cx="1351307" cy="2134997"/>
          </a:xfrm>
          <a:custGeom>
            <a:avLst/>
            <a:gdLst/>
            <a:ahLst/>
            <a:cxnLst/>
            <a:rect l="l" t="t" r="r" b="b"/>
            <a:pathLst>
              <a:path w="1351307" h="2134997">
                <a:moveTo>
                  <a:pt x="0" y="0"/>
                </a:moveTo>
                <a:lnTo>
                  <a:pt x="1351308" y="0"/>
                </a:lnTo>
                <a:lnTo>
                  <a:pt x="1351308" y="2134997"/>
                </a:lnTo>
                <a:lnTo>
                  <a:pt x="0" y="2134997"/>
                </a:lnTo>
                <a:lnTo>
                  <a:pt x="0" y="0"/>
                </a:lnTo>
                <a:close/>
              </a:path>
            </a:pathLst>
          </a:custGeom>
          <a:blipFill>
            <a:blip r:embed="rId2"/>
            <a:stretch>
              <a:fillRect/>
            </a:stretch>
          </a:blipFill>
        </p:spPr>
        <p:txBody>
          <a:bodyPr/>
          <a:lstStyle/>
          <a:p>
            <a:endParaRPr lang="vi-VN"/>
          </a:p>
        </p:txBody>
      </p:sp>
      <p:sp>
        <p:nvSpPr>
          <p:cNvPr id="10" name="Freeform 10"/>
          <p:cNvSpPr/>
          <p:nvPr/>
        </p:nvSpPr>
        <p:spPr>
          <a:xfrm>
            <a:off x="14030250" y="7570252"/>
            <a:ext cx="2173256" cy="3383164"/>
          </a:xfrm>
          <a:custGeom>
            <a:avLst/>
            <a:gdLst/>
            <a:ahLst/>
            <a:cxnLst/>
            <a:rect l="l" t="t" r="r" b="b"/>
            <a:pathLst>
              <a:path w="2173256" h="3383164">
                <a:moveTo>
                  <a:pt x="0" y="0"/>
                </a:moveTo>
                <a:lnTo>
                  <a:pt x="2173256" y="0"/>
                </a:lnTo>
                <a:lnTo>
                  <a:pt x="2173256" y="3383164"/>
                </a:lnTo>
                <a:lnTo>
                  <a:pt x="0" y="3383164"/>
                </a:lnTo>
                <a:lnTo>
                  <a:pt x="0" y="0"/>
                </a:lnTo>
                <a:close/>
              </a:path>
            </a:pathLst>
          </a:custGeom>
          <a:blipFill>
            <a:blip r:embed="rId3"/>
            <a:stretch>
              <a:fillRect/>
            </a:stretch>
          </a:blipFill>
        </p:spPr>
        <p:txBody>
          <a:bodyPr/>
          <a:lstStyle/>
          <a:p>
            <a:endParaRPr lang="vi-VN"/>
          </a:p>
        </p:txBody>
      </p:sp>
      <p:sp>
        <p:nvSpPr>
          <p:cNvPr id="11" name="Freeform 11"/>
          <p:cNvSpPr/>
          <p:nvPr/>
        </p:nvSpPr>
        <p:spPr>
          <a:xfrm>
            <a:off x="15600978" y="-311560"/>
            <a:ext cx="4135959" cy="2497085"/>
          </a:xfrm>
          <a:custGeom>
            <a:avLst/>
            <a:gdLst/>
            <a:ahLst/>
            <a:cxnLst/>
            <a:rect l="l" t="t" r="r" b="b"/>
            <a:pathLst>
              <a:path w="4135959" h="2497085">
                <a:moveTo>
                  <a:pt x="0" y="0"/>
                </a:moveTo>
                <a:lnTo>
                  <a:pt x="4135959" y="0"/>
                </a:lnTo>
                <a:lnTo>
                  <a:pt x="4135959" y="2497086"/>
                </a:lnTo>
                <a:lnTo>
                  <a:pt x="0" y="2497086"/>
                </a:lnTo>
                <a:lnTo>
                  <a:pt x="0" y="0"/>
                </a:lnTo>
                <a:close/>
              </a:path>
            </a:pathLst>
          </a:custGeom>
          <a:blipFill>
            <a:blip r:embed="rId4"/>
            <a:stretch>
              <a:fillRect/>
            </a:stretch>
          </a:blipFill>
        </p:spPr>
        <p:txBody>
          <a:bodyPr/>
          <a:lstStyle/>
          <a:p>
            <a:endParaRPr lang="vi-VN"/>
          </a:p>
        </p:txBody>
      </p:sp>
      <p:sp>
        <p:nvSpPr>
          <p:cNvPr id="14" name="Freeform 14"/>
          <p:cNvSpPr/>
          <p:nvPr/>
        </p:nvSpPr>
        <p:spPr>
          <a:xfrm>
            <a:off x="7513266" y="8964093"/>
            <a:ext cx="1000692" cy="1557803"/>
          </a:xfrm>
          <a:custGeom>
            <a:avLst/>
            <a:gdLst/>
            <a:ahLst/>
            <a:cxnLst/>
            <a:rect l="l" t="t" r="r" b="b"/>
            <a:pathLst>
              <a:path w="1000692" h="1557803">
                <a:moveTo>
                  <a:pt x="0" y="0"/>
                </a:moveTo>
                <a:lnTo>
                  <a:pt x="1000692" y="0"/>
                </a:lnTo>
                <a:lnTo>
                  <a:pt x="1000692" y="1557803"/>
                </a:lnTo>
                <a:lnTo>
                  <a:pt x="0" y="1557803"/>
                </a:lnTo>
                <a:lnTo>
                  <a:pt x="0" y="0"/>
                </a:lnTo>
                <a:close/>
              </a:path>
            </a:pathLst>
          </a:custGeom>
          <a:blipFill>
            <a:blip r:embed="rId3"/>
            <a:stretch>
              <a:fillRect/>
            </a:stretch>
          </a:blipFill>
        </p:spPr>
        <p:txBody>
          <a:bodyPr/>
          <a:lstStyle/>
          <a:p>
            <a:endParaRPr lang="vi-VN"/>
          </a:p>
        </p:txBody>
      </p:sp>
      <p:sp>
        <p:nvSpPr>
          <p:cNvPr id="15" name="Freeform 15"/>
          <p:cNvSpPr/>
          <p:nvPr/>
        </p:nvSpPr>
        <p:spPr>
          <a:xfrm>
            <a:off x="-1095721" y="-728558"/>
            <a:ext cx="4135959" cy="2497085"/>
          </a:xfrm>
          <a:custGeom>
            <a:avLst/>
            <a:gdLst/>
            <a:ahLst/>
            <a:cxnLst/>
            <a:rect l="l" t="t" r="r" b="b"/>
            <a:pathLst>
              <a:path w="4135959" h="2497085">
                <a:moveTo>
                  <a:pt x="0" y="0"/>
                </a:moveTo>
                <a:lnTo>
                  <a:pt x="4135959" y="0"/>
                </a:lnTo>
                <a:lnTo>
                  <a:pt x="4135959" y="2497086"/>
                </a:lnTo>
                <a:lnTo>
                  <a:pt x="0" y="2497086"/>
                </a:lnTo>
                <a:lnTo>
                  <a:pt x="0" y="0"/>
                </a:lnTo>
                <a:close/>
              </a:path>
            </a:pathLst>
          </a:custGeom>
          <a:blipFill>
            <a:blip r:embed="rId4"/>
            <a:stretch>
              <a:fillRect/>
            </a:stretch>
          </a:blipFill>
        </p:spPr>
        <p:txBody>
          <a:bodyPr/>
          <a:lstStyle/>
          <a:p>
            <a:endParaRPr lang="vi-VN"/>
          </a:p>
        </p:txBody>
      </p:sp>
      <p:sp>
        <p:nvSpPr>
          <p:cNvPr id="16" name="Hộp Văn bản 15">
            <a:extLst>
              <a:ext uri="{FF2B5EF4-FFF2-40B4-BE49-F238E27FC236}">
                <a16:creationId xmlns:a16="http://schemas.microsoft.com/office/drawing/2014/main" id="{90192BD8-70F4-69FC-2C3C-2D1906862E8E}"/>
              </a:ext>
            </a:extLst>
          </p:cNvPr>
          <p:cNvSpPr txBox="1"/>
          <p:nvPr/>
        </p:nvSpPr>
        <p:spPr>
          <a:xfrm>
            <a:off x="6324600" y="2947854"/>
            <a:ext cx="5638800" cy="700192"/>
          </a:xfrm>
          <a:prstGeom prst="rect">
            <a:avLst/>
          </a:prstGeom>
          <a:noFill/>
        </p:spPr>
        <p:txBody>
          <a:bodyPr wrap="square" rtlCol="0">
            <a:spAutoFit/>
          </a:bodyPr>
          <a:lstStyle/>
          <a:p>
            <a:pPr algn="ctr"/>
            <a:r>
              <a:rPr lang="en-US" sz="3950" dirty="0">
                <a:solidFill>
                  <a:schemeClr val="bg1"/>
                </a:solidFill>
                <a:latin typeface="Times New Roman" panose="02020603050405020304" pitchFamily="18" charset="0"/>
                <a:cs typeface="Times New Roman" panose="02020603050405020304" pitchFamily="18" charset="0"/>
              </a:rPr>
              <a:t>HƯỚNG PHÁT TRIỂN</a:t>
            </a:r>
            <a:endParaRPr lang="vi-VN" sz="3950" dirty="0">
              <a:solidFill>
                <a:schemeClr val="bg1"/>
              </a:solidFill>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97E235E4-06C8-4F15-695B-4169E208C23A}"/>
              </a:ext>
            </a:extLst>
          </p:cNvPr>
          <p:cNvSpPr txBox="1"/>
          <p:nvPr/>
        </p:nvSpPr>
        <p:spPr>
          <a:xfrm>
            <a:off x="3013734" y="4591097"/>
            <a:ext cx="3581400" cy="1200329"/>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Sao </a:t>
            </a:r>
            <a:r>
              <a:rPr lang="en-US" sz="3600" dirty="0" err="1">
                <a:solidFill>
                  <a:schemeClr val="bg1"/>
                </a:solidFill>
                <a:latin typeface="Times New Roman" panose="02020603050405020304" pitchFamily="18" charset="0"/>
                <a:cs typeface="Times New Roman" panose="02020603050405020304" pitchFamily="18" charset="0"/>
              </a:rPr>
              <a:t>chép</a:t>
            </a:r>
            <a:r>
              <a:rPr lang="en-US" sz="3600" dirty="0">
                <a:solidFill>
                  <a:schemeClr val="bg1"/>
                </a:solidFill>
                <a:latin typeface="Times New Roman" panose="02020603050405020304" pitchFamily="18" charset="0"/>
                <a:cs typeface="Times New Roman" panose="02020603050405020304" pitchFamily="18" charset="0"/>
              </a:rPr>
              <a:t> clipboard</a:t>
            </a:r>
            <a:endParaRPr lang="vi-VN" sz="3600" dirty="0">
              <a:solidFill>
                <a:schemeClr val="bg1"/>
              </a:solidFill>
              <a:latin typeface="Times New Roman" panose="02020603050405020304" pitchFamily="18" charset="0"/>
              <a:cs typeface="Times New Roman" panose="02020603050405020304" pitchFamily="18" charset="0"/>
            </a:endParaRPr>
          </a:p>
        </p:txBody>
      </p:sp>
      <p:sp>
        <p:nvSpPr>
          <p:cNvPr id="3" name="Hộp Văn bản 2">
            <a:extLst>
              <a:ext uri="{FF2B5EF4-FFF2-40B4-BE49-F238E27FC236}">
                <a16:creationId xmlns:a16="http://schemas.microsoft.com/office/drawing/2014/main" id="{7ED1C1D2-6854-52D8-F3E6-9B66CE527370}"/>
              </a:ext>
            </a:extLst>
          </p:cNvPr>
          <p:cNvSpPr txBox="1"/>
          <p:nvPr/>
        </p:nvSpPr>
        <p:spPr>
          <a:xfrm>
            <a:off x="7513266" y="4591097"/>
            <a:ext cx="2697534" cy="1754326"/>
          </a:xfrm>
          <a:prstGeom prst="rect">
            <a:avLst/>
          </a:prstGeom>
          <a:noFill/>
        </p:spPr>
        <p:txBody>
          <a:bodyPr wrap="square" rtlCol="0">
            <a:spAutoFit/>
          </a:bodyPr>
          <a:lstStyle/>
          <a:p>
            <a:pPr algn="ctr"/>
            <a:r>
              <a:rPr lang="en-US" sz="3600" dirty="0" err="1">
                <a:solidFill>
                  <a:schemeClr val="bg1"/>
                </a:solidFill>
                <a:latin typeface="Times New Roman" panose="02020603050405020304" pitchFamily="18" charset="0"/>
                <a:cs typeface="Times New Roman" panose="02020603050405020304" pitchFamily="18" charset="0"/>
              </a:rPr>
              <a:t>Ghi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phím</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bấm</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thời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gian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thực</a:t>
            </a:r>
            <a:endParaRPr lang="vi-VN" sz="3600" dirty="0">
              <a:solidFill>
                <a:schemeClr val="bg1"/>
              </a:solidFill>
              <a:latin typeface="Times New Roman" panose="02020603050405020304" pitchFamily="18" charset="0"/>
              <a:cs typeface="Times New Roman" panose="02020603050405020304" pitchFamily="18" charset="0"/>
            </a:endParaRPr>
          </a:p>
        </p:txBody>
      </p:sp>
      <p:sp>
        <p:nvSpPr>
          <p:cNvPr id="4" name="Hộp Văn bản 3">
            <a:extLst>
              <a:ext uri="{FF2B5EF4-FFF2-40B4-BE49-F238E27FC236}">
                <a16:creationId xmlns:a16="http://schemas.microsoft.com/office/drawing/2014/main" id="{110B2088-98D3-6C82-AFF8-0A1F73D646C5}"/>
              </a:ext>
            </a:extLst>
          </p:cNvPr>
          <p:cNvSpPr txBox="1"/>
          <p:nvPr/>
        </p:nvSpPr>
        <p:spPr>
          <a:xfrm>
            <a:off x="11963400" y="4543335"/>
            <a:ext cx="2362200" cy="1200329"/>
          </a:xfrm>
          <a:prstGeom prst="rect">
            <a:avLst/>
          </a:prstGeom>
          <a:noFill/>
        </p:spPr>
        <p:txBody>
          <a:bodyPr wrap="square" rtlCol="0">
            <a:spAutoFit/>
          </a:bodyPr>
          <a:lstStyle/>
          <a:p>
            <a:pPr algn="ctr"/>
            <a:r>
              <a:rPr lang="en-US" sz="3600" dirty="0" err="1">
                <a:solidFill>
                  <a:schemeClr val="bg1"/>
                </a:solidFill>
                <a:latin typeface="Times New Roman" panose="02020603050405020304" pitchFamily="18" charset="0"/>
                <a:cs typeface="Times New Roman" panose="02020603050405020304" pitchFamily="18" charset="0"/>
              </a:rPr>
              <a:t>Thêm</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hàm</a:t>
            </a:r>
            <a:r>
              <a:rPr lang="en-US" sz="3600" dirty="0">
                <a:solidFill>
                  <a:schemeClr val="bg1"/>
                </a:solidFill>
                <a:latin typeface="Times New Roman" panose="02020603050405020304" pitchFamily="18" charset="0"/>
                <a:cs typeface="Times New Roman" panose="02020603050405020304" pitchFamily="18" charset="0"/>
              </a:rPr>
              <a:t> delete</a:t>
            </a:r>
            <a:endParaRPr lang="vi-V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0497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2" name="TextBox 2"/>
          <p:cNvSpPr txBox="1"/>
          <p:nvPr/>
        </p:nvSpPr>
        <p:spPr>
          <a:xfrm>
            <a:off x="2031466" y="4273624"/>
            <a:ext cx="6945061" cy="3468534"/>
          </a:xfrm>
          <a:prstGeom prst="rect">
            <a:avLst/>
          </a:prstGeom>
        </p:spPr>
        <p:txBody>
          <a:bodyPr lIns="0" tIns="0" rIns="0" bIns="0" rtlCol="0" anchor="t">
            <a:spAutoFit/>
          </a:bodyPr>
          <a:lstStyle/>
          <a:p>
            <a:pPr algn="ctr">
              <a:lnSpc>
                <a:spcPts val="4645"/>
              </a:lnSpc>
            </a:pPr>
            <a:r>
              <a:rPr lang="en-US" sz="3318">
                <a:solidFill>
                  <a:srgbClr val="FFFFFF"/>
                </a:solidFill>
                <a:latin typeface="Open Sans"/>
              </a:rPr>
              <a:t>SoloLearn.com</a:t>
            </a:r>
          </a:p>
          <a:p>
            <a:pPr algn="ctr">
              <a:lnSpc>
                <a:spcPts val="4645"/>
              </a:lnSpc>
            </a:pPr>
            <a:r>
              <a:rPr lang="en-US" sz="3318">
                <a:solidFill>
                  <a:srgbClr val="FFFFFF"/>
                </a:solidFill>
                <a:latin typeface="Open Sans"/>
              </a:rPr>
              <a:t>GitHub.com</a:t>
            </a:r>
          </a:p>
          <a:p>
            <a:pPr algn="ctr">
              <a:lnSpc>
                <a:spcPts val="4645"/>
              </a:lnSpc>
            </a:pPr>
            <a:r>
              <a:rPr lang="en-US" sz="3318">
                <a:solidFill>
                  <a:srgbClr val="FFFFFF"/>
                </a:solidFill>
                <a:latin typeface="Open Sans"/>
              </a:rPr>
              <a:t>Microsoft Learn (đối với thư viện Windows.h, winuser.h và hệ điều hành hỗ trợ tối thiểu)</a:t>
            </a:r>
          </a:p>
          <a:p>
            <a:pPr algn="ctr">
              <a:lnSpc>
                <a:spcPts val="4645"/>
              </a:lnSpc>
            </a:pPr>
            <a:endParaRPr lang="en-US" sz="3318">
              <a:solidFill>
                <a:srgbClr val="FFFFFF"/>
              </a:solidFill>
              <a:latin typeface="Open Sans"/>
            </a:endParaRPr>
          </a:p>
        </p:txBody>
      </p:sp>
      <p:sp>
        <p:nvSpPr>
          <p:cNvPr id="3" name="Freeform 3"/>
          <p:cNvSpPr/>
          <p:nvPr/>
        </p:nvSpPr>
        <p:spPr>
          <a:xfrm flipH="1">
            <a:off x="15441480" y="6881504"/>
            <a:ext cx="2688525" cy="3963238"/>
          </a:xfrm>
          <a:custGeom>
            <a:avLst/>
            <a:gdLst/>
            <a:ahLst/>
            <a:cxnLst/>
            <a:rect l="l" t="t" r="r" b="b"/>
            <a:pathLst>
              <a:path w="2688525" h="3963238">
                <a:moveTo>
                  <a:pt x="2688525" y="0"/>
                </a:moveTo>
                <a:lnTo>
                  <a:pt x="0" y="0"/>
                </a:lnTo>
                <a:lnTo>
                  <a:pt x="0" y="3963238"/>
                </a:lnTo>
                <a:lnTo>
                  <a:pt x="2688525" y="3963238"/>
                </a:lnTo>
                <a:lnTo>
                  <a:pt x="2688525" y="0"/>
                </a:lnTo>
                <a:close/>
              </a:path>
            </a:pathLst>
          </a:custGeom>
          <a:blipFill>
            <a:blip r:embed="rId2"/>
            <a:stretch>
              <a:fillRect b="-1151"/>
            </a:stretch>
          </a:blipFill>
        </p:spPr>
        <p:txBody>
          <a:bodyPr/>
          <a:lstStyle/>
          <a:p>
            <a:endParaRPr lang="vi-VN"/>
          </a:p>
        </p:txBody>
      </p:sp>
      <p:sp>
        <p:nvSpPr>
          <p:cNvPr id="4" name="Freeform 4"/>
          <p:cNvSpPr/>
          <p:nvPr/>
        </p:nvSpPr>
        <p:spPr>
          <a:xfrm>
            <a:off x="1997352" y="1330833"/>
            <a:ext cx="1790851" cy="1867902"/>
          </a:xfrm>
          <a:custGeom>
            <a:avLst/>
            <a:gdLst/>
            <a:ahLst/>
            <a:cxnLst/>
            <a:rect l="l" t="t" r="r" b="b"/>
            <a:pathLst>
              <a:path w="1790851" h="1867902">
                <a:moveTo>
                  <a:pt x="0" y="0"/>
                </a:moveTo>
                <a:lnTo>
                  <a:pt x="1790851" y="0"/>
                </a:lnTo>
                <a:lnTo>
                  <a:pt x="1790851" y="1867902"/>
                </a:lnTo>
                <a:lnTo>
                  <a:pt x="0" y="1867902"/>
                </a:lnTo>
                <a:lnTo>
                  <a:pt x="0" y="0"/>
                </a:lnTo>
                <a:close/>
              </a:path>
            </a:pathLst>
          </a:custGeom>
          <a:blipFill>
            <a:blip r:embed="rId3"/>
            <a:stretch>
              <a:fillRect/>
            </a:stretch>
          </a:blipFill>
        </p:spPr>
        <p:txBody>
          <a:bodyPr/>
          <a:lstStyle/>
          <a:p>
            <a:endParaRPr lang="vi-VN"/>
          </a:p>
        </p:txBody>
      </p:sp>
      <p:sp>
        <p:nvSpPr>
          <p:cNvPr id="5" name="Freeform 5"/>
          <p:cNvSpPr/>
          <p:nvPr/>
        </p:nvSpPr>
        <p:spPr>
          <a:xfrm>
            <a:off x="447583" y="7072766"/>
            <a:ext cx="5007607" cy="3023343"/>
          </a:xfrm>
          <a:custGeom>
            <a:avLst/>
            <a:gdLst/>
            <a:ahLst/>
            <a:cxnLst/>
            <a:rect l="l" t="t" r="r" b="b"/>
            <a:pathLst>
              <a:path w="5007607" h="3023343">
                <a:moveTo>
                  <a:pt x="0" y="0"/>
                </a:moveTo>
                <a:lnTo>
                  <a:pt x="5007607" y="0"/>
                </a:lnTo>
                <a:lnTo>
                  <a:pt x="5007607" y="3023343"/>
                </a:lnTo>
                <a:lnTo>
                  <a:pt x="0" y="3023343"/>
                </a:lnTo>
                <a:lnTo>
                  <a:pt x="0" y="0"/>
                </a:lnTo>
                <a:close/>
              </a:path>
            </a:pathLst>
          </a:custGeom>
          <a:blipFill>
            <a:blip r:embed="rId4"/>
            <a:stretch>
              <a:fillRect/>
            </a:stretch>
          </a:blipFill>
        </p:spPr>
        <p:txBody>
          <a:bodyPr/>
          <a:lstStyle/>
          <a:p>
            <a:endParaRPr lang="vi-VN"/>
          </a:p>
        </p:txBody>
      </p:sp>
      <p:sp>
        <p:nvSpPr>
          <p:cNvPr id="6" name="Freeform 6"/>
          <p:cNvSpPr/>
          <p:nvPr/>
        </p:nvSpPr>
        <p:spPr>
          <a:xfrm>
            <a:off x="4049802" y="489660"/>
            <a:ext cx="1007106" cy="1050436"/>
          </a:xfrm>
          <a:custGeom>
            <a:avLst/>
            <a:gdLst/>
            <a:ahLst/>
            <a:cxnLst/>
            <a:rect l="l" t="t" r="r" b="b"/>
            <a:pathLst>
              <a:path w="1007106" h="1050436">
                <a:moveTo>
                  <a:pt x="0" y="0"/>
                </a:moveTo>
                <a:lnTo>
                  <a:pt x="1007106" y="0"/>
                </a:lnTo>
                <a:lnTo>
                  <a:pt x="1007106" y="1050436"/>
                </a:lnTo>
                <a:lnTo>
                  <a:pt x="0" y="1050436"/>
                </a:lnTo>
                <a:lnTo>
                  <a:pt x="0" y="0"/>
                </a:lnTo>
                <a:close/>
              </a:path>
            </a:pathLst>
          </a:custGeom>
          <a:blipFill>
            <a:blip r:embed="rId3"/>
            <a:stretch>
              <a:fillRect/>
            </a:stretch>
          </a:blipFill>
        </p:spPr>
        <p:txBody>
          <a:bodyPr/>
          <a:lstStyle/>
          <a:p>
            <a:endParaRPr lang="vi-VN"/>
          </a:p>
        </p:txBody>
      </p:sp>
      <p:sp>
        <p:nvSpPr>
          <p:cNvPr id="7" name="Freeform 7"/>
          <p:cNvSpPr/>
          <p:nvPr/>
        </p:nvSpPr>
        <p:spPr>
          <a:xfrm>
            <a:off x="257997" y="1088716"/>
            <a:ext cx="865520" cy="902759"/>
          </a:xfrm>
          <a:custGeom>
            <a:avLst/>
            <a:gdLst/>
            <a:ahLst/>
            <a:cxnLst/>
            <a:rect l="l" t="t" r="r" b="b"/>
            <a:pathLst>
              <a:path w="865520" h="902759">
                <a:moveTo>
                  <a:pt x="0" y="0"/>
                </a:moveTo>
                <a:lnTo>
                  <a:pt x="865521" y="0"/>
                </a:lnTo>
                <a:lnTo>
                  <a:pt x="865521" y="902759"/>
                </a:lnTo>
                <a:lnTo>
                  <a:pt x="0" y="902759"/>
                </a:lnTo>
                <a:lnTo>
                  <a:pt x="0" y="0"/>
                </a:lnTo>
                <a:close/>
              </a:path>
            </a:pathLst>
          </a:custGeom>
          <a:blipFill>
            <a:blip r:embed="rId3"/>
            <a:stretch>
              <a:fillRect/>
            </a:stretch>
          </a:blipFill>
        </p:spPr>
        <p:txBody>
          <a:bodyPr/>
          <a:lstStyle/>
          <a:p>
            <a:endParaRPr lang="vi-VN"/>
          </a:p>
        </p:txBody>
      </p:sp>
      <p:grpSp>
        <p:nvGrpSpPr>
          <p:cNvPr id="8" name="Group 8"/>
          <p:cNvGrpSpPr/>
          <p:nvPr/>
        </p:nvGrpSpPr>
        <p:grpSpPr>
          <a:xfrm>
            <a:off x="4886206" y="3104718"/>
            <a:ext cx="1235581" cy="12355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txBody>
            <a:bodyPr/>
            <a:lstStyle/>
            <a:p>
              <a:endParaRPr lang="vi-VN"/>
            </a:p>
          </p:txBody>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4890"/>
                </a:lnSpc>
              </a:pPr>
              <a:r>
                <a:rPr lang="en-US" sz="3493">
                  <a:solidFill>
                    <a:srgbClr val="FFFFFF"/>
                  </a:solidFill>
                  <a:latin typeface="Cocomat Pro Bold"/>
                </a:rPr>
                <a:t>01</a:t>
              </a:r>
            </a:p>
          </p:txBody>
        </p:sp>
      </p:grpSp>
      <p:sp>
        <p:nvSpPr>
          <p:cNvPr id="11" name="TextBox 11"/>
          <p:cNvSpPr txBox="1"/>
          <p:nvPr/>
        </p:nvSpPr>
        <p:spPr>
          <a:xfrm>
            <a:off x="5734413" y="1320076"/>
            <a:ext cx="6819173" cy="1784642"/>
          </a:xfrm>
          <a:prstGeom prst="rect">
            <a:avLst/>
          </a:prstGeom>
        </p:spPr>
        <p:txBody>
          <a:bodyPr lIns="0" tIns="0" rIns="0" bIns="0" rtlCol="0" anchor="t">
            <a:spAutoFit/>
          </a:bodyPr>
          <a:lstStyle/>
          <a:p>
            <a:pPr marL="0" lvl="0" indent="0" algn="ctr">
              <a:lnSpc>
                <a:spcPts val="7158"/>
              </a:lnSpc>
              <a:spcBef>
                <a:spcPct val="0"/>
              </a:spcBef>
            </a:pPr>
            <a:r>
              <a:rPr lang="en-US" sz="5113" dirty="0">
                <a:solidFill>
                  <a:srgbClr val="F0F9FA"/>
                </a:solidFill>
                <a:latin typeface="Times New Roman" panose="02020603050405020304" pitchFamily="18" charset="0"/>
                <a:cs typeface="Times New Roman" panose="02020603050405020304" pitchFamily="18" charset="0"/>
              </a:rPr>
              <a:t>05.Công </a:t>
            </a:r>
            <a:r>
              <a:rPr lang="en-US" sz="5113" dirty="0" err="1">
                <a:solidFill>
                  <a:srgbClr val="F0F9FA"/>
                </a:solidFill>
                <a:latin typeface="Times New Roman" panose="02020603050405020304" pitchFamily="18" charset="0"/>
                <a:cs typeface="Times New Roman" panose="02020603050405020304" pitchFamily="18" charset="0"/>
              </a:rPr>
              <a:t>cụ</a:t>
            </a:r>
            <a:r>
              <a:rPr lang="en-US" sz="5113" dirty="0">
                <a:solidFill>
                  <a:srgbClr val="F0F9FA"/>
                </a:solidFill>
                <a:latin typeface="Times New Roman" panose="02020603050405020304" pitchFamily="18" charset="0"/>
                <a:cs typeface="Times New Roman" panose="02020603050405020304" pitchFamily="18" charset="0"/>
              </a:rPr>
              <a:t> </a:t>
            </a:r>
            <a:r>
              <a:rPr lang="en-US" sz="5113" dirty="0" err="1">
                <a:solidFill>
                  <a:srgbClr val="F0F9FA"/>
                </a:solidFill>
                <a:latin typeface="Times New Roman" panose="02020603050405020304" pitchFamily="18" charset="0"/>
                <a:cs typeface="Times New Roman" panose="02020603050405020304" pitchFamily="18" charset="0"/>
              </a:rPr>
              <a:t>hỗ</a:t>
            </a:r>
            <a:r>
              <a:rPr lang="en-US" sz="5113" dirty="0">
                <a:solidFill>
                  <a:srgbClr val="F0F9FA"/>
                </a:solidFill>
                <a:latin typeface="Times New Roman" panose="02020603050405020304" pitchFamily="18" charset="0"/>
                <a:cs typeface="Times New Roman" panose="02020603050405020304" pitchFamily="18" charset="0"/>
              </a:rPr>
              <a:t> </a:t>
            </a:r>
            <a:r>
              <a:rPr lang="en-US" sz="5113" dirty="0" err="1">
                <a:solidFill>
                  <a:srgbClr val="F0F9FA"/>
                </a:solidFill>
                <a:latin typeface="Times New Roman" panose="02020603050405020304" pitchFamily="18" charset="0"/>
                <a:cs typeface="Times New Roman" panose="02020603050405020304" pitchFamily="18" charset="0"/>
              </a:rPr>
              <a:t>trợ</a:t>
            </a:r>
            <a:r>
              <a:rPr lang="en-US" sz="5113" dirty="0">
                <a:solidFill>
                  <a:srgbClr val="F0F9FA"/>
                </a:solidFill>
                <a:latin typeface="Times New Roman" panose="02020603050405020304" pitchFamily="18" charset="0"/>
                <a:cs typeface="Times New Roman" panose="02020603050405020304" pitchFamily="18" charset="0"/>
              </a:rPr>
              <a:t> </a:t>
            </a:r>
            <a:r>
              <a:rPr lang="en-US" sz="5113" dirty="0" err="1">
                <a:solidFill>
                  <a:srgbClr val="F0F9FA"/>
                </a:solidFill>
                <a:latin typeface="Times New Roman" panose="02020603050405020304" pitchFamily="18" charset="0"/>
                <a:cs typeface="Times New Roman" panose="02020603050405020304" pitchFamily="18" charset="0"/>
              </a:rPr>
              <a:t>và</a:t>
            </a:r>
            <a:r>
              <a:rPr lang="en-US" sz="5113" dirty="0">
                <a:solidFill>
                  <a:srgbClr val="F0F9FA"/>
                </a:solidFill>
                <a:latin typeface="Times New Roman" panose="02020603050405020304" pitchFamily="18" charset="0"/>
                <a:cs typeface="Times New Roman" panose="02020603050405020304" pitchFamily="18" charset="0"/>
              </a:rPr>
              <a:t> </a:t>
            </a:r>
            <a:r>
              <a:rPr lang="en-US" sz="5113" dirty="0" err="1">
                <a:solidFill>
                  <a:srgbClr val="F0F9FA"/>
                </a:solidFill>
                <a:latin typeface="Times New Roman" panose="02020603050405020304" pitchFamily="18" charset="0"/>
                <a:cs typeface="Times New Roman" panose="02020603050405020304" pitchFamily="18" charset="0"/>
              </a:rPr>
              <a:t>tài</a:t>
            </a:r>
            <a:r>
              <a:rPr lang="en-US" sz="5113" dirty="0">
                <a:solidFill>
                  <a:srgbClr val="F0F9FA"/>
                </a:solidFill>
                <a:latin typeface="Times New Roman" panose="02020603050405020304" pitchFamily="18" charset="0"/>
                <a:cs typeface="Times New Roman" panose="02020603050405020304" pitchFamily="18" charset="0"/>
              </a:rPr>
              <a:t> </a:t>
            </a:r>
            <a:r>
              <a:rPr lang="en-US" sz="5113" dirty="0" err="1">
                <a:solidFill>
                  <a:srgbClr val="F0F9FA"/>
                </a:solidFill>
                <a:latin typeface="Times New Roman" panose="02020603050405020304" pitchFamily="18" charset="0"/>
                <a:cs typeface="Times New Roman" panose="02020603050405020304" pitchFamily="18" charset="0"/>
              </a:rPr>
              <a:t>liệu</a:t>
            </a:r>
            <a:endParaRPr lang="en-US" sz="5113" dirty="0">
              <a:solidFill>
                <a:srgbClr val="F0F9FA"/>
              </a:solidFill>
              <a:latin typeface="Times New Roman" panose="02020603050405020304" pitchFamily="18" charset="0"/>
              <a:cs typeface="Times New Roman" panose="02020603050405020304" pitchFamily="18" charset="0"/>
            </a:endParaRPr>
          </a:p>
        </p:txBody>
      </p:sp>
      <p:sp>
        <p:nvSpPr>
          <p:cNvPr id="12" name="AutoShape 12"/>
          <p:cNvSpPr/>
          <p:nvPr/>
        </p:nvSpPr>
        <p:spPr>
          <a:xfrm>
            <a:off x="9143214" y="4001936"/>
            <a:ext cx="0" cy="4210638"/>
          </a:xfrm>
          <a:prstGeom prst="line">
            <a:avLst/>
          </a:prstGeom>
          <a:ln w="47625" cap="flat">
            <a:solidFill>
              <a:srgbClr val="FFFFFF"/>
            </a:solidFill>
            <a:prstDash val="solid"/>
            <a:headEnd type="none" w="sm" len="sm"/>
            <a:tailEnd type="none" w="sm" len="sm"/>
          </a:ln>
        </p:spPr>
        <p:txBody>
          <a:bodyPr/>
          <a:lstStyle/>
          <a:p>
            <a:endParaRPr lang="vi-VN"/>
          </a:p>
        </p:txBody>
      </p:sp>
      <p:sp>
        <p:nvSpPr>
          <p:cNvPr id="13" name="TextBox 13"/>
          <p:cNvSpPr txBox="1"/>
          <p:nvPr/>
        </p:nvSpPr>
        <p:spPr>
          <a:xfrm>
            <a:off x="9694740" y="4273624"/>
            <a:ext cx="7386147" cy="2887472"/>
          </a:xfrm>
          <a:prstGeom prst="rect">
            <a:avLst/>
          </a:prstGeom>
        </p:spPr>
        <p:txBody>
          <a:bodyPr lIns="0" tIns="0" rIns="0" bIns="0" rtlCol="0" anchor="t">
            <a:spAutoFit/>
          </a:bodyPr>
          <a:lstStyle/>
          <a:p>
            <a:pPr algn="ctr">
              <a:lnSpc>
                <a:spcPts val="4647"/>
              </a:lnSpc>
            </a:pPr>
            <a:r>
              <a:rPr lang="en-US" sz="3319">
                <a:solidFill>
                  <a:srgbClr val="FFFFFF"/>
                </a:solidFill>
                <a:latin typeface="Open Sans"/>
              </a:rPr>
              <a:t>Viblo Code</a:t>
            </a:r>
          </a:p>
          <a:p>
            <a:pPr algn="ctr">
              <a:lnSpc>
                <a:spcPts val="4647"/>
              </a:lnSpc>
            </a:pPr>
            <a:r>
              <a:rPr lang="en-US" sz="3319">
                <a:solidFill>
                  <a:srgbClr val="FFFFFF"/>
                </a:solidFill>
                <a:latin typeface="Open Sans"/>
              </a:rPr>
              <a:t>TryHackMe, Cybrary, How Kteam</a:t>
            </a:r>
          </a:p>
          <a:p>
            <a:pPr algn="ctr">
              <a:lnSpc>
                <a:spcPts val="4647"/>
              </a:lnSpc>
            </a:pPr>
            <a:r>
              <a:rPr lang="en-US" sz="3319">
                <a:solidFill>
                  <a:srgbClr val="FFFFFF"/>
                </a:solidFill>
                <a:latin typeface="Open Sans"/>
              </a:rPr>
              <a:t>Github.com/Shubhangi-singh21, github.com/TheMadProphet</a:t>
            </a:r>
          </a:p>
          <a:p>
            <a:pPr algn="ctr">
              <a:lnSpc>
                <a:spcPts val="4647"/>
              </a:lnSpc>
            </a:pPr>
            <a:endParaRPr lang="en-US" sz="3319">
              <a:solidFill>
                <a:srgbClr val="FFFFFF"/>
              </a:solidFill>
              <a:latin typeface="Open Sans"/>
            </a:endParaRPr>
          </a:p>
        </p:txBody>
      </p:sp>
      <p:grpSp>
        <p:nvGrpSpPr>
          <p:cNvPr id="14" name="Group 14"/>
          <p:cNvGrpSpPr/>
          <p:nvPr/>
        </p:nvGrpSpPr>
        <p:grpSpPr>
          <a:xfrm>
            <a:off x="12770023" y="3104718"/>
            <a:ext cx="1235581" cy="12355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txBody>
            <a:bodyPr/>
            <a:lstStyle/>
            <a:p>
              <a:endParaRPr lang="vi-VN"/>
            </a:p>
          </p:txBody>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4890"/>
                </a:lnSpc>
              </a:pPr>
              <a:r>
                <a:rPr lang="en-US" sz="3493" dirty="0">
                  <a:solidFill>
                    <a:srgbClr val="FFFFFF"/>
                  </a:solidFill>
                  <a:latin typeface="Cocomat Pro Bold"/>
                </a:rPr>
                <a:t>02</a:t>
              </a:r>
            </a:p>
          </p:txBody>
        </p:sp>
      </p:grpSp>
      <p:sp>
        <p:nvSpPr>
          <p:cNvPr id="17" name="Freeform 17"/>
          <p:cNvSpPr/>
          <p:nvPr/>
        </p:nvSpPr>
        <p:spPr>
          <a:xfrm>
            <a:off x="15475858" y="-1418835"/>
            <a:ext cx="5624284" cy="3395661"/>
          </a:xfrm>
          <a:custGeom>
            <a:avLst/>
            <a:gdLst/>
            <a:ahLst/>
            <a:cxnLst/>
            <a:rect l="l" t="t" r="r" b="b"/>
            <a:pathLst>
              <a:path w="5624284" h="3395661">
                <a:moveTo>
                  <a:pt x="0" y="0"/>
                </a:moveTo>
                <a:lnTo>
                  <a:pt x="5624284" y="0"/>
                </a:lnTo>
                <a:lnTo>
                  <a:pt x="5624284" y="3395661"/>
                </a:lnTo>
                <a:lnTo>
                  <a:pt x="0" y="3395661"/>
                </a:lnTo>
                <a:lnTo>
                  <a:pt x="0" y="0"/>
                </a:lnTo>
                <a:close/>
              </a:path>
            </a:pathLst>
          </a:custGeom>
          <a:blipFill>
            <a:blip r:embed="rId4"/>
            <a:stretch>
              <a:fillRect/>
            </a:stretch>
          </a:blipFill>
        </p:spPr>
        <p:txBody>
          <a:bodyPr/>
          <a:lstStyle/>
          <a:p>
            <a:endParaRPr lang="vi-V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7" name="Freeform 7"/>
          <p:cNvSpPr/>
          <p:nvPr/>
        </p:nvSpPr>
        <p:spPr>
          <a:xfrm>
            <a:off x="3040238" y="8818419"/>
            <a:ext cx="1351307" cy="2134997"/>
          </a:xfrm>
          <a:custGeom>
            <a:avLst/>
            <a:gdLst/>
            <a:ahLst/>
            <a:cxnLst/>
            <a:rect l="l" t="t" r="r" b="b"/>
            <a:pathLst>
              <a:path w="1351307" h="2134997">
                <a:moveTo>
                  <a:pt x="0" y="0"/>
                </a:moveTo>
                <a:lnTo>
                  <a:pt x="1351308" y="0"/>
                </a:lnTo>
                <a:lnTo>
                  <a:pt x="1351308" y="2134997"/>
                </a:lnTo>
                <a:lnTo>
                  <a:pt x="0" y="2134997"/>
                </a:lnTo>
                <a:lnTo>
                  <a:pt x="0" y="0"/>
                </a:lnTo>
                <a:close/>
              </a:path>
            </a:pathLst>
          </a:custGeom>
          <a:blipFill>
            <a:blip r:embed="rId2"/>
            <a:stretch>
              <a:fillRect/>
            </a:stretch>
          </a:blipFill>
        </p:spPr>
        <p:txBody>
          <a:bodyPr/>
          <a:lstStyle/>
          <a:p>
            <a:endParaRPr lang="vi-VN"/>
          </a:p>
        </p:txBody>
      </p:sp>
      <p:sp>
        <p:nvSpPr>
          <p:cNvPr id="10" name="Freeform 10"/>
          <p:cNvSpPr/>
          <p:nvPr/>
        </p:nvSpPr>
        <p:spPr>
          <a:xfrm>
            <a:off x="14030250" y="7570252"/>
            <a:ext cx="2173256" cy="3383164"/>
          </a:xfrm>
          <a:custGeom>
            <a:avLst/>
            <a:gdLst/>
            <a:ahLst/>
            <a:cxnLst/>
            <a:rect l="l" t="t" r="r" b="b"/>
            <a:pathLst>
              <a:path w="2173256" h="3383164">
                <a:moveTo>
                  <a:pt x="0" y="0"/>
                </a:moveTo>
                <a:lnTo>
                  <a:pt x="2173256" y="0"/>
                </a:lnTo>
                <a:lnTo>
                  <a:pt x="2173256" y="3383164"/>
                </a:lnTo>
                <a:lnTo>
                  <a:pt x="0" y="3383164"/>
                </a:lnTo>
                <a:lnTo>
                  <a:pt x="0" y="0"/>
                </a:lnTo>
                <a:close/>
              </a:path>
            </a:pathLst>
          </a:custGeom>
          <a:blipFill>
            <a:blip r:embed="rId3"/>
            <a:stretch>
              <a:fillRect/>
            </a:stretch>
          </a:blipFill>
        </p:spPr>
        <p:txBody>
          <a:bodyPr/>
          <a:lstStyle/>
          <a:p>
            <a:endParaRPr lang="vi-VN"/>
          </a:p>
        </p:txBody>
      </p:sp>
      <p:sp>
        <p:nvSpPr>
          <p:cNvPr id="11" name="Freeform 11"/>
          <p:cNvSpPr/>
          <p:nvPr/>
        </p:nvSpPr>
        <p:spPr>
          <a:xfrm>
            <a:off x="15600978" y="-311560"/>
            <a:ext cx="4135959" cy="2497085"/>
          </a:xfrm>
          <a:custGeom>
            <a:avLst/>
            <a:gdLst/>
            <a:ahLst/>
            <a:cxnLst/>
            <a:rect l="l" t="t" r="r" b="b"/>
            <a:pathLst>
              <a:path w="4135959" h="2497085">
                <a:moveTo>
                  <a:pt x="0" y="0"/>
                </a:moveTo>
                <a:lnTo>
                  <a:pt x="4135959" y="0"/>
                </a:lnTo>
                <a:lnTo>
                  <a:pt x="4135959" y="2497086"/>
                </a:lnTo>
                <a:lnTo>
                  <a:pt x="0" y="2497086"/>
                </a:lnTo>
                <a:lnTo>
                  <a:pt x="0" y="0"/>
                </a:lnTo>
                <a:close/>
              </a:path>
            </a:pathLst>
          </a:custGeom>
          <a:blipFill>
            <a:blip r:embed="rId4"/>
            <a:stretch>
              <a:fillRect/>
            </a:stretch>
          </a:blipFill>
        </p:spPr>
        <p:txBody>
          <a:bodyPr/>
          <a:lstStyle/>
          <a:p>
            <a:endParaRPr lang="vi-VN"/>
          </a:p>
        </p:txBody>
      </p:sp>
      <p:sp>
        <p:nvSpPr>
          <p:cNvPr id="14" name="Freeform 14"/>
          <p:cNvSpPr/>
          <p:nvPr/>
        </p:nvSpPr>
        <p:spPr>
          <a:xfrm>
            <a:off x="7513266" y="8964093"/>
            <a:ext cx="1000692" cy="1557803"/>
          </a:xfrm>
          <a:custGeom>
            <a:avLst/>
            <a:gdLst/>
            <a:ahLst/>
            <a:cxnLst/>
            <a:rect l="l" t="t" r="r" b="b"/>
            <a:pathLst>
              <a:path w="1000692" h="1557803">
                <a:moveTo>
                  <a:pt x="0" y="0"/>
                </a:moveTo>
                <a:lnTo>
                  <a:pt x="1000692" y="0"/>
                </a:lnTo>
                <a:lnTo>
                  <a:pt x="1000692" y="1557803"/>
                </a:lnTo>
                <a:lnTo>
                  <a:pt x="0" y="1557803"/>
                </a:lnTo>
                <a:lnTo>
                  <a:pt x="0" y="0"/>
                </a:lnTo>
                <a:close/>
              </a:path>
            </a:pathLst>
          </a:custGeom>
          <a:blipFill>
            <a:blip r:embed="rId3"/>
            <a:stretch>
              <a:fillRect/>
            </a:stretch>
          </a:blipFill>
        </p:spPr>
        <p:txBody>
          <a:bodyPr/>
          <a:lstStyle/>
          <a:p>
            <a:endParaRPr lang="vi-VN"/>
          </a:p>
        </p:txBody>
      </p:sp>
      <p:sp>
        <p:nvSpPr>
          <p:cNvPr id="15" name="Freeform 15"/>
          <p:cNvSpPr/>
          <p:nvPr/>
        </p:nvSpPr>
        <p:spPr>
          <a:xfrm>
            <a:off x="-1095721" y="-728558"/>
            <a:ext cx="4135959" cy="2497085"/>
          </a:xfrm>
          <a:custGeom>
            <a:avLst/>
            <a:gdLst/>
            <a:ahLst/>
            <a:cxnLst/>
            <a:rect l="l" t="t" r="r" b="b"/>
            <a:pathLst>
              <a:path w="4135959" h="2497085">
                <a:moveTo>
                  <a:pt x="0" y="0"/>
                </a:moveTo>
                <a:lnTo>
                  <a:pt x="4135959" y="0"/>
                </a:lnTo>
                <a:lnTo>
                  <a:pt x="4135959" y="2497086"/>
                </a:lnTo>
                <a:lnTo>
                  <a:pt x="0" y="2497086"/>
                </a:lnTo>
                <a:lnTo>
                  <a:pt x="0" y="0"/>
                </a:lnTo>
                <a:close/>
              </a:path>
            </a:pathLst>
          </a:custGeom>
          <a:blipFill>
            <a:blip r:embed="rId4"/>
            <a:stretch>
              <a:fillRect/>
            </a:stretch>
          </a:blipFill>
        </p:spPr>
        <p:txBody>
          <a:bodyPr/>
          <a:lstStyle/>
          <a:p>
            <a:endParaRPr lang="vi-VN"/>
          </a:p>
        </p:txBody>
      </p:sp>
      <p:sp>
        <p:nvSpPr>
          <p:cNvPr id="16" name="Hộp Văn bản 15">
            <a:extLst>
              <a:ext uri="{FF2B5EF4-FFF2-40B4-BE49-F238E27FC236}">
                <a16:creationId xmlns:a16="http://schemas.microsoft.com/office/drawing/2014/main" id="{90192BD8-70F4-69FC-2C3C-2D1906862E8E}"/>
              </a:ext>
            </a:extLst>
          </p:cNvPr>
          <p:cNvSpPr txBox="1"/>
          <p:nvPr/>
        </p:nvSpPr>
        <p:spPr>
          <a:xfrm>
            <a:off x="3644021" y="2476500"/>
            <a:ext cx="5638800" cy="700192"/>
          </a:xfrm>
          <a:prstGeom prst="rect">
            <a:avLst/>
          </a:prstGeom>
          <a:noFill/>
        </p:spPr>
        <p:txBody>
          <a:bodyPr wrap="square" rtlCol="0">
            <a:spAutoFit/>
          </a:bodyPr>
          <a:lstStyle/>
          <a:p>
            <a:pPr algn="ctr"/>
            <a:r>
              <a:rPr lang="en-US" sz="3950" dirty="0">
                <a:solidFill>
                  <a:schemeClr val="bg1"/>
                </a:solidFill>
                <a:latin typeface="Times New Roman" panose="02020603050405020304" pitchFamily="18" charset="0"/>
                <a:cs typeface="Times New Roman" panose="02020603050405020304" pitchFamily="18" charset="0"/>
              </a:rPr>
              <a:t>THÔNG TIN LIÊN HỆ</a:t>
            </a:r>
            <a:endParaRPr lang="vi-VN" sz="3950" dirty="0">
              <a:solidFill>
                <a:schemeClr val="bg1"/>
              </a:solidFill>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A517A25F-43D8-884E-E02E-4B348A8090A0}"/>
              </a:ext>
            </a:extLst>
          </p:cNvPr>
          <p:cNvSpPr txBox="1"/>
          <p:nvPr/>
        </p:nvSpPr>
        <p:spPr>
          <a:xfrm>
            <a:off x="2286000" y="3924300"/>
            <a:ext cx="10210800" cy="1077218"/>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Thành </a:t>
            </a:r>
            <a:r>
              <a:rPr lang="en-US" sz="3200" dirty="0" err="1">
                <a:solidFill>
                  <a:schemeClr val="bg1"/>
                </a:solidFill>
                <a:latin typeface="Times New Roman" panose="02020603050405020304" pitchFamily="18" charset="0"/>
                <a:cs typeface="Times New Roman" panose="02020603050405020304" pitchFamily="18" charset="0"/>
              </a:rPr>
              <a:t>viên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chịu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trách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nhiệm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cập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nhật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thông</a:t>
            </a:r>
            <a:r>
              <a:rPr lang="en-US" sz="3200" dirty="0">
                <a:solidFill>
                  <a:schemeClr val="bg1"/>
                </a:solidFill>
                <a:latin typeface="Times New Roman" panose="02020603050405020304" pitchFamily="18" charset="0"/>
                <a:cs typeface="Times New Roman" panose="02020603050405020304" pitchFamily="18" charset="0"/>
              </a:rPr>
              <a:t> tin </a:t>
            </a:r>
            <a:r>
              <a:rPr lang="en-US" sz="3200" dirty="0" err="1">
                <a:solidFill>
                  <a:schemeClr val="bg1"/>
                </a:solidFill>
                <a:latin typeface="Times New Roman" panose="02020603050405020304" pitchFamily="18" charset="0"/>
                <a:cs typeface="Times New Roman" panose="02020603050405020304" pitchFamily="18" charset="0"/>
              </a:rPr>
              <a:t>lên</a:t>
            </a:r>
            <a:r>
              <a:rPr lang="en-US" sz="3200" dirty="0">
                <a:solidFill>
                  <a:schemeClr val="bg1"/>
                </a:solidFill>
                <a:latin typeface="Times New Roman" panose="02020603050405020304" pitchFamily="18" charset="0"/>
                <a:cs typeface="Times New Roman" panose="02020603050405020304" pitchFamily="18" charset="0"/>
              </a:rPr>
              <a:t> web: </a:t>
            </a:r>
            <a:r>
              <a:rPr lang="en-US" sz="3200" dirty="0" err="1">
                <a:solidFill>
                  <a:schemeClr val="bg1"/>
                </a:solidFill>
                <a:latin typeface="Times New Roman" panose="02020603050405020304" pitchFamily="18" charset="0"/>
                <a:cs typeface="Times New Roman" panose="02020603050405020304" pitchFamily="18" charset="0"/>
              </a:rPr>
              <a:t>Nguyễn</a:t>
            </a:r>
            <a:r>
              <a:rPr lang="en-US" sz="3200" dirty="0">
                <a:solidFill>
                  <a:schemeClr val="bg1"/>
                </a:solidFill>
                <a:latin typeface="Times New Roman" panose="02020603050405020304" pitchFamily="18" charset="0"/>
                <a:cs typeface="Times New Roman" panose="02020603050405020304" pitchFamily="18" charset="0"/>
              </a:rPr>
              <a:t> Minh </a:t>
            </a:r>
            <a:r>
              <a:rPr lang="en-US" sz="3200" dirty="0" err="1">
                <a:solidFill>
                  <a:schemeClr val="bg1"/>
                </a:solidFill>
                <a:latin typeface="Times New Roman" panose="02020603050405020304" pitchFamily="18" charset="0"/>
                <a:cs typeface="Times New Roman" panose="02020603050405020304" pitchFamily="18" charset="0"/>
              </a:rPr>
              <a:t>Tuấn</a:t>
            </a:r>
            <a:endParaRPr lang="vi-VN" sz="3200" dirty="0">
              <a:solidFill>
                <a:schemeClr val="bg1"/>
              </a:solidFill>
              <a:latin typeface="Times New Roman" panose="02020603050405020304" pitchFamily="18" charset="0"/>
              <a:cs typeface="Times New Roman" panose="02020603050405020304" pitchFamily="18" charset="0"/>
            </a:endParaRPr>
          </a:p>
        </p:txBody>
      </p:sp>
      <p:sp>
        <p:nvSpPr>
          <p:cNvPr id="6" name="Hộp Văn bản 5">
            <a:extLst>
              <a:ext uri="{FF2B5EF4-FFF2-40B4-BE49-F238E27FC236}">
                <a16:creationId xmlns:a16="http://schemas.microsoft.com/office/drawing/2014/main" id="{3995DC32-8AE3-2350-B9F7-A3DB8BCF19C9}"/>
              </a:ext>
            </a:extLst>
          </p:cNvPr>
          <p:cNvSpPr txBox="1"/>
          <p:nvPr/>
        </p:nvSpPr>
        <p:spPr>
          <a:xfrm>
            <a:off x="2286000" y="5585428"/>
            <a:ext cx="10210800" cy="584775"/>
          </a:xfrm>
          <a:prstGeom prst="rect">
            <a:avLst/>
          </a:prstGeom>
          <a:noFill/>
        </p:spPr>
        <p:txBody>
          <a:bodyPr wrap="square" rtlCol="0">
            <a:spAutoFit/>
          </a:bodyPr>
          <a:lstStyle/>
          <a:p>
            <a:r>
              <a:rPr lang="en-US" sz="3200" b="0" i="0" dirty="0">
                <a:solidFill>
                  <a:schemeClr val="bg1"/>
                </a:solidFill>
                <a:effectLst/>
                <a:latin typeface="Times New Roman" panose="02020603050405020304" pitchFamily="18" charset="0"/>
                <a:cs typeface="Times New Roman" panose="02020603050405020304" pitchFamily="18" charset="0"/>
              </a:rPr>
              <a:t>https://bmeelearning.wordpress.com/ </a:t>
            </a:r>
            <a:endParaRPr lang="vi-VN" sz="3200" dirty="0">
              <a:solidFill>
                <a:schemeClr val="bg1"/>
              </a:solidFill>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823A67F-6216-139F-EF1B-8FB48599BC76}"/>
              </a:ext>
            </a:extLst>
          </p:cNvPr>
          <p:cNvSpPr txBox="1"/>
          <p:nvPr/>
        </p:nvSpPr>
        <p:spPr>
          <a:xfrm>
            <a:off x="2286000" y="6591300"/>
            <a:ext cx="10210800" cy="1569660"/>
          </a:xfrm>
          <a:prstGeom prst="rect">
            <a:avLst/>
          </a:prstGeom>
          <a:noFill/>
        </p:spPr>
        <p:txBody>
          <a:bodyPr wrap="square" rtlCol="0">
            <a:spAutoFit/>
          </a:bodyPr>
          <a:lstStyle/>
          <a:p>
            <a:r>
              <a:rPr lang="vi-VN" sz="3200" dirty="0" err="1">
                <a:solidFill>
                  <a:srgbClr val="0000FF"/>
                </a:solidFill>
                <a:hlinkClick r:id="rId5">
                  <a:extLst>
                    <a:ext uri="{A12FA001-AC4F-418D-AE19-62706E023703}">
                      <ahyp:hlinkClr xmlns:ahyp="http://schemas.microsoft.com/office/drawing/2018/hyperlinkcolor" val="tx"/>
                    </a:ext>
                  </a:extLst>
                </a:hlinkClick>
              </a:rPr>
              <a:t>GitHub</a:t>
            </a:r>
            <a:r>
              <a:rPr lang="vi-VN" sz="3200" dirty="0">
                <a:solidFill>
                  <a:srgbClr val="0000FF"/>
                </a:solidFill>
                <a:hlinkClick r:id="rId5">
                  <a:extLst>
                    <a:ext uri="{A12FA001-AC4F-418D-AE19-62706E023703}">
                      <ahyp:hlinkClr xmlns:ahyp="http://schemas.microsoft.com/office/drawing/2018/hyperlinkcolor" val="tx"/>
                    </a:ext>
                  </a:extLst>
                </a:hlinkClick>
              </a:rPr>
              <a:t> - </a:t>
            </a:r>
            <a:r>
              <a:rPr lang="vi-VN" sz="3200" dirty="0" err="1">
                <a:solidFill>
                  <a:srgbClr val="0000FF"/>
                </a:solidFill>
                <a:hlinkClick r:id="rId5">
                  <a:extLst>
                    <a:ext uri="{A12FA001-AC4F-418D-AE19-62706E023703}">
                      <ahyp:hlinkClr xmlns:ahyp="http://schemas.microsoft.com/office/drawing/2018/hyperlinkcolor" val="tx"/>
                    </a:ext>
                  </a:extLst>
                </a:hlinkClick>
              </a:rPr>
              <a:t>Evenshroud</a:t>
            </a:r>
            <a:r>
              <a:rPr lang="vi-VN" sz="3200" dirty="0">
                <a:solidFill>
                  <a:srgbClr val="0000FF"/>
                </a:solidFill>
                <a:hlinkClick r:id="rId5">
                  <a:extLst>
                    <a:ext uri="{A12FA001-AC4F-418D-AE19-62706E023703}">
                      <ahyp:hlinkClr xmlns:ahyp="http://schemas.microsoft.com/office/drawing/2018/hyperlinkcolor" val="tx"/>
                    </a:ext>
                  </a:extLst>
                </a:hlinkClick>
              </a:rPr>
              <a:t>/ET2031_Final: Nguyễn Minh Tuấn, Mạc Quang Huy. Giáo viên hướng dẫn: </a:t>
            </a:r>
            <a:r>
              <a:rPr lang="vi-VN" sz="3200" dirty="0" err="1">
                <a:solidFill>
                  <a:srgbClr val="0000FF"/>
                </a:solidFill>
                <a:hlinkClick r:id="rId5">
                  <a:extLst>
                    <a:ext uri="{A12FA001-AC4F-418D-AE19-62706E023703}">
                      <ahyp:hlinkClr xmlns:ahyp="http://schemas.microsoft.com/office/drawing/2018/hyperlinkcolor" val="tx"/>
                    </a:ext>
                  </a:extLst>
                </a:hlinkClick>
              </a:rPr>
              <a:t>ThS</a:t>
            </a:r>
            <a:r>
              <a:rPr lang="vi-VN" sz="3200" dirty="0">
                <a:solidFill>
                  <a:schemeClr val="bg1"/>
                </a:solidFill>
                <a:hlinkClick r:id="rId5">
                  <a:extLst>
                    <a:ext uri="{A12FA001-AC4F-418D-AE19-62706E023703}">
                      <ahyp:hlinkClr xmlns:ahyp="http://schemas.microsoft.com/office/drawing/2018/hyperlinkcolor" val="tx"/>
                    </a:ext>
                  </a:extLst>
                </a:hlinkClick>
              </a:rPr>
              <a:t>. Hoàng Quang Huy, SEEE@HUST-2023.</a:t>
            </a:r>
            <a:endParaRPr lang="vi-VN" sz="3200" dirty="0">
              <a:solidFill>
                <a:schemeClr val="bg1"/>
              </a:solidFill>
            </a:endParaRPr>
          </a:p>
        </p:txBody>
      </p:sp>
    </p:spTree>
    <p:extLst>
      <p:ext uri="{BB962C8B-B14F-4D97-AF65-F5344CB8AC3E}">
        <p14:creationId xmlns:p14="http://schemas.microsoft.com/office/powerpoint/2010/main" val="10002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grpSp>
        <p:nvGrpSpPr>
          <p:cNvPr id="2" name="Group 2"/>
          <p:cNvGrpSpPr/>
          <p:nvPr/>
        </p:nvGrpSpPr>
        <p:grpSpPr>
          <a:xfrm>
            <a:off x="3045874" y="2590367"/>
            <a:ext cx="12196252" cy="2934103"/>
            <a:chOff x="0" y="0"/>
            <a:chExt cx="3212182" cy="772768"/>
          </a:xfrm>
        </p:grpSpPr>
        <p:sp>
          <p:nvSpPr>
            <p:cNvPr id="3" name="Freeform 3"/>
            <p:cNvSpPr/>
            <p:nvPr/>
          </p:nvSpPr>
          <p:spPr>
            <a:xfrm>
              <a:off x="0" y="0"/>
              <a:ext cx="3212182" cy="772768"/>
            </a:xfrm>
            <a:custGeom>
              <a:avLst/>
              <a:gdLst/>
              <a:ahLst/>
              <a:cxnLst/>
              <a:rect l="l" t="t" r="r" b="b"/>
              <a:pathLst>
                <a:path w="3212182" h="772768">
                  <a:moveTo>
                    <a:pt x="5713" y="0"/>
                  </a:moveTo>
                  <a:lnTo>
                    <a:pt x="3206469" y="0"/>
                  </a:lnTo>
                  <a:cubicBezTo>
                    <a:pt x="3207984" y="0"/>
                    <a:pt x="3209437" y="602"/>
                    <a:pt x="3210508" y="1673"/>
                  </a:cubicBezTo>
                  <a:cubicBezTo>
                    <a:pt x="3211580" y="2745"/>
                    <a:pt x="3212182" y="4198"/>
                    <a:pt x="3212182" y="5713"/>
                  </a:cubicBezTo>
                  <a:lnTo>
                    <a:pt x="3212182" y="767055"/>
                  </a:lnTo>
                  <a:cubicBezTo>
                    <a:pt x="3212182" y="770210"/>
                    <a:pt x="3209624" y="772768"/>
                    <a:pt x="3206469" y="772768"/>
                  </a:cubicBezTo>
                  <a:lnTo>
                    <a:pt x="5713" y="772768"/>
                  </a:lnTo>
                  <a:cubicBezTo>
                    <a:pt x="4198" y="772768"/>
                    <a:pt x="2745" y="772166"/>
                    <a:pt x="1673" y="771095"/>
                  </a:cubicBezTo>
                  <a:cubicBezTo>
                    <a:pt x="602" y="770023"/>
                    <a:pt x="0" y="768570"/>
                    <a:pt x="0" y="767055"/>
                  </a:cubicBezTo>
                  <a:lnTo>
                    <a:pt x="0" y="5713"/>
                  </a:lnTo>
                  <a:cubicBezTo>
                    <a:pt x="0" y="2558"/>
                    <a:pt x="2558" y="0"/>
                    <a:pt x="5713" y="0"/>
                  </a:cubicBezTo>
                  <a:close/>
                </a:path>
              </a:pathLst>
            </a:custGeom>
            <a:solidFill>
              <a:srgbClr val="000000">
                <a:alpha val="0"/>
              </a:srgbClr>
            </a:solidFill>
            <a:ln w="66675" cap="sq">
              <a:solidFill>
                <a:srgbClr val="FFFFFF"/>
              </a:solidFill>
              <a:prstDash val="solid"/>
              <a:miter/>
            </a:ln>
          </p:spPr>
          <p:txBody>
            <a:bodyPr/>
            <a:lstStyle/>
            <a:p>
              <a:endParaRPr lang="vi-VN"/>
            </a:p>
          </p:txBody>
        </p:sp>
        <p:sp>
          <p:nvSpPr>
            <p:cNvPr id="4" name="TextBox 4"/>
            <p:cNvSpPr txBox="1"/>
            <p:nvPr/>
          </p:nvSpPr>
          <p:spPr>
            <a:xfrm>
              <a:off x="0" y="-47625"/>
              <a:ext cx="3212182" cy="820393"/>
            </a:xfrm>
            <a:prstGeom prst="rect">
              <a:avLst/>
            </a:prstGeom>
          </p:spPr>
          <p:txBody>
            <a:bodyPr lIns="50800" tIns="50800" rIns="50800" bIns="50800" rtlCol="0" anchor="ctr"/>
            <a:lstStyle/>
            <a:p>
              <a:pPr algn="ctr">
                <a:lnSpc>
                  <a:spcPts val="3210"/>
                </a:lnSpc>
              </a:pPr>
              <a:endParaRPr/>
            </a:p>
          </p:txBody>
        </p:sp>
      </p:grpSp>
      <p:sp>
        <p:nvSpPr>
          <p:cNvPr id="5" name="TextBox 5"/>
          <p:cNvSpPr txBox="1"/>
          <p:nvPr/>
        </p:nvSpPr>
        <p:spPr>
          <a:xfrm>
            <a:off x="3751317" y="3035109"/>
            <a:ext cx="10785365" cy="1998890"/>
          </a:xfrm>
          <a:prstGeom prst="rect">
            <a:avLst/>
          </a:prstGeom>
        </p:spPr>
        <p:txBody>
          <a:bodyPr lIns="0" tIns="0" rIns="0" bIns="0" rtlCol="0" anchor="t">
            <a:spAutoFit/>
          </a:bodyPr>
          <a:lstStyle/>
          <a:p>
            <a:pPr marL="0" lvl="0" indent="0" algn="ctr">
              <a:lnSpc>
                <a:spcPts val="16193"/>
              </a:lnSpc>
              <a:spcBef>
                <a:spcPct val="0"/>
              </a:spcBef>
            </a:pPr>
            <a:r>
              <a:rPr lang="en-US" sz="11566">
                <a:solidFill>
                  <a:srgbClr val="F0F9FA"/>
                </a:solidFill>
                <a:latin typeface="Cocomat Pro Heavy"/>
              </a:rPr>
              <a:t>THANK YOU!</a:t>
            </a:r>
          </a:p>
        </p:txBody>
      </p:sp>
      <p:sp>
        <p:nvSpPr>
          <p:cNvPr id="6" name="Freeform 6"/>
          <p:cNvSpPr/>
          <p:nvPr/>
        </p:nvSpPr>
        <p:spPr>
          <a:xfrm>
            <a:off x="15143325" y="3462390"/>
            <a:ext cx="3144675" cy="4381283"/>
          </a:xfrm>
          <a:custGeom>
            <a:avLst/>
            <a:gdLst/>
            <a:ahLst/>
            <a:cxnLst/>
            <a:rect l="l" t="t" r="r" b="b"/>
            <a:pathLst>
              <a:path w="3144675" h="4381283">
                <a:moveTo>
                  <a:pt x="0" y="0"/>
                </a:moveTo>
                <a:lnTo>
                  <a:pt x="3144675" y="0"/>
                </a:lnTo>
                <a:lnTo>
                  <a:pt x="3144675" y="4381283"/>
                </a:lnTo>
                <a:lnTo>
                  <a:pt x="0" y="4381283"/>
                </a:lnTo>
                <a:lnTo>
                  <a:pt x="0" y="0"/>
                </a:lnTo>
                <a:close/>
              </a:path>
            </a:pathLst>
          </a:custGeom>
          <a:blipFill>
            <a:blip r:embed="rId2"/>
            <a:stretch>
              <a:fillRect/>
            </a:stretch>
          </a:blipFill>
        </p:spPr>
        <p:txBody>
          <a:bodyPr/>
          <a:lstStyle/>
          <a:p>
            <a:endParaRPr lang="vi-VN"/>
          </a:p>
        </p:txBody>
      </p:sp>
      <p:sp>
        <p:nvSpPr>
          <p:cNvPr id="7" name="Freeform 7"/>
          <p:cNvSpPr/>
          <p:nvPr/>
        </p:nvSpPr>
        <p:spPr>
          <a:xfrm>
            <a:off x="3040238" y="8818419"/>
            <a:ext cx="1351307" cy="2134997"/>
          </a:xfrm>
          <a:custGeom>
            <a:avLst/>
            <a:gdLst/>
            <a:ahLst/>
            <a:cxnLst/>
            <a:rect l="l" t="t" r="r" b="b"/>
            <a:pathLst>
              <a:path w="1351307" h="2134997">
                <a:moveTo>
                  <a:pt x="0" y="0"/>
                </a:moveTo>
                <a:lnTo>
                  <a:pt x="1351308" y="0"/>
                </a:lnTo>
                <a:lnTo>
                  <a:pt x="1351308" y="2134997"/>
                </a:lnTo>
                <a:lnTo>
                  <a:pt x="0" y="2134997"/>
                </a:lnTo>
                <a:lnTo>
                  <a:pt x="0" y="0"/>
                </a:lnTo>
                <a:close/>
              </a:path>
            </a:pathLst>
          </a:custGeom>
          <a:blipFill>
            <a:blip r:embed="rId3"/>
            <a:stretch>
              <a:fillRect/>
            </a:stretch>
          </a:blipFill>
        </p:spPr>
        <p:txBody>
          <a:bodyPr/>
          <a:lstStyle/>
          <a:p>
            <a:endParaRPr lang="vi-VN"/>
          </a:p>
        </p:txBody>
      </p:sp>
      <p:sp>
        <p:nvSpPr>
          <p:cNvPr id="8" name="Freeform 8"/>
          <p:cNvSpPr/>
          <p:nvPr/>
        </p:nvSpPr>
        <p:spPr>
          <a:xfrm>
            <a:off x="-123200" y="4904097"/>
            <a:ext cx="3732836" cy="5566074"/>
          </a:xfrm>
          <a:custGeom>
            <a:avLst/>
            <a:gdLst/>
            <a:ahLst/>
            <a:cxnLst/>
            <a:rect l="l" t="t" r="r" b="b"/>
            <a:pathLst>
              <a:path w="3732836" h="5566074">
                <a:moveTo>
                  <a:pt x="0" y="0"/>
                </a:moveTo>
                <a:lnTo>
                  <a:pt x="3732836" y="0"/>
                </a:lnTo>
                <a:lnTo>
                  <a:pt x="3732836" y="5566074"/>
                </a:lnTo>
                <a:lnTo>
                  <a:pt x="0" y="5566074"/>
                </a:lnTo>
                <a:lnTo>
                  <a:pt x="0" y="0"/>
                </a:lnTo>
                <a:close/>
              </a:path>
            </a:pathLst>
          </a:custGeom>
          <a:blipFill>
            <a:blip r:embed="rId4"/>
            <a:stretch>
              <a:fillRect/>
            </a:stretch>
          </a:blipFill>
        </p:spPr>
        <p:txBody>
          <a:bodyPr/>
          <a:lstStyle/>
          <a:p>
            <a:endParaRPr lang="vi-VN"/>
          </a:p>
        </p:txBody>
      </p:sp>
      <p:sp>
        <p:nvSpPr>
          <p:cNvPr id="9" name="Freeform 9"/>
          <p:cNvSpPr/>
          <p:nvPr/>
        </p:nvSpPr>
        <p:spPr>
          <a:xfrm>
            <a:off x="9295008" y="6321592"/>
            <a:ext cx="4064362" cy="4537998"/>
          </a:xfrm>
          <a:custGeom>
            <a:avLst/>
            <a:gdLst/>
            <a:ahLst/>
            <a:cxnLst/>
            <a:rect l="l" t="t" r="r" b="b"/>
            <a:pathLst>
              <a:path w="4064362" h="4537998">
                <a:moveTo>
                  <a:pt x="0" y="0"/>
                </a:moveTo>
                <a:lnTo>
                  <a:pt x="4064362" y="0"/>
                </a:lnTo>
                <a:lnTo>
                  <a:pt x="4064362" y="4537998"/>
                </a:lnTo>
                <a:lnTo>
                  <a:pt x="0" y="4537998"/>
                </a:lnTo>
                <a:lnTo>
                  <a:pt x="0" y="0"/>
                </a:lnTo>
                <a:close/>
              </a:path>
            </a:pathLst>
          </a:custGeom>
          <a:blipFill>
            <a:blip r:embed="rId5"/>
            <a:stretch>
              <a:fillRect/>
            </a:stretch>
          </a:blipFill>
        </p:spPr>
        <p:txBody>
          <a:bodyPr/>
          <a:lstStyle/>
          <a:p>
            <a:endParaRPr lang="vi-VN"/>
          </a:p>
        </p:txBody>
      </p:sp>
      <p:sp>
        <p:nvSpPr>
          <p:cNvPr id="10" name="Freeform 10"/>
          <p:cNvSpPr/>
          <p:nvPr/>
        </p:nvSpPr>
        <p:spPr>
          <a:xfrm>
            <a:off x="14030250" y="7570252"/>
            <a:ext cx="2173256" cy="3383164"/>
          </a:xfrm>
          <a:custGeom>
            <a:avLst/>
            <a:gdLst/>
            <a:ahLst/>
            <a:cxnLst/>
            <a:rect l="l" t="t" r="r" b="b"/>
            <a:pathLst>
              <a:path w="2173256" h="3383164">
                <a:moveTo>
                  <a:pt x="0" y="0"/>
                </a:moveTo>
                <a:lnTo>
                  <a:pt x="2173256" y="0"/>
                </a:lnTo>
                <a:lnTo>
                  <a:pt x="2173256" y="3383164"/>
                </a:lnTo>
                <a:lnTo>
                  <a:pt x="0" y="3383164"/>
                </a:lnTo>
                <a:lnTo>
                  <a:pt x="0" y="0"/>
                </a:lnTo>
                <a:close/>
              </a:path>
            </a:pathLst>
          </a:custGeom>
          <a:blipFill>
            <a:blip r:embed="rId6"/>
            <a:stretch>
              <a:fillRect/>
            </a:stretch>
          </a:blipFill>
        </p:spPr>
        <p:txBody>
          <a:bodyPr/>
          <a:lstStyle/>
          <a:p>
            <a:endParaRPr lang="vi-VN"/>
          </a:p>
        </p:txBody>
      </p:sp>
      <p:sp>
        <p:nvSpPr>
          <p:cNvPr id="11" name="Freeform 11"/>
          <p:cNvSpPr/>
          <p:nvPr/>
        </p:nvSpPr>
        <p:spPr>
          <a:xfrm>
            <a:off x="15600978" y="-311560"/>
            <a:ext cx="4135959" cy="2497085"/>
          </a:xfrm>
          <a:custGeom>
            <a:avLst/>
            <a:gdLst/>
            <a:ahLst/>
            <a:cxnLst/>
            <a:rect l="l" t="t" r="r" b="b"/>
            <a:pathLst>
              <a:path w="4135959" h="2497085">
                <a:moveTo>
                  <a:pt x="0" y="0"/>
                </a:moveTo>
                <a:lnTo>
                  <a:pt x="4135959" y="0"/>
                </a:lnTo>
                <a:lnTo>
                  <a:pt x="4135959" y="2497086"/>
                </a:lnTo>
                <a:lnTo>
                  <a:pt x="0" y="2497086"/>
                </a:lnTo>
                <a:lnTo>
                  <a:pt x="0" y="0"/>
                </a:lnTo>
                <a:close/>
              </a:path>
            </a:pathLst>
          </a:custGeom>
          <a:blipFill>
            <a:blip r:embed="rId7"/>
            <a:stretch>
              <a:fillRect/>
            </a:stretch>
          </a:blipFill>
        </p:spPr>
        <p:txBody>
          <a:bodyPr/>
          <a:lstStyle/>
          <a:p>
            <a:endParaRPr lang="vi-VN"/>
          </a:p>
        </p:txBody>
      </p:sp>
      <p:sp>
        <p:nvSpPr>
          <p:cNvPr id="12" name="Freeform 12"/>
          <p:cNvSpPr/>
          <p:nvPr/>
        </p:nvSpPr>
        <p:spPr>
          <a:xfrm>
            <a:off x="17113314" y="8236436"/>
            <a:ext cx="2349372" cy="2623154"/>
          </a:xfrm>
          <a:custGeom>
            <a:avLst/>
            <a:gdLst/>
            <a:ahLst/>
            <a:cxnLst/>
            <a:rect l="l" t="t" r="r" b="b"/>
            <a:pathLst>
              <a:path w="2349372" h="2623154">
                <a:moveTo>
                  <a:pt x="0" y="0"/>
                </a:moveTo>
                <a:lnTo>
                  <a:pt x="2349372" y="0"/>
                </a:lnTo>
                <a:lnTo>
                  <a:pt x="2349372" y="2623154"/>
                </a:lnTo>
                <a:lnTo>
                  <a:pt x="0" y="2623154"/>
                </a:lnTo>
                <a:lnTo>
                  <a:pt x="0" y="0"/>
                </a:lnTo>
                <a:close/>
              </a:path>
            </a:pathLst>
          </a:custGeom>
          <a:blipFill>
            <a:blip r:embed="rId5"/>
            <a:stretch>
              <a:fillRect/>
            </a:stretch>
          </a:blipFill>
        </p:spPr>
        <p:txBody>
          <a:bodyPr/>
          <a:lstStyle/>
          <a:p>
            <a:endParaRPr lang="vi-VN"/>
          </a:p>
        </p:txBody>
      </p:sp>
      <p:sp>
        <p:nvSpPr>
          <p:cNvPr id="13" name="Freeform 13"/>
          <p:cNvSpPr/>
          <p:nvPr/>
        </p:nvSpPr>
        <p:spPr>
          <a:xfrm>
            <a:off x="4391546" y="6660978"/>
            <a:ext cx="2915430" cy="4606232"/>
          </a:xfrm>
          <a:custGeom>
            <a:avLst/>
            <a:gdLst/>
            <a:ahLst/>
            <a:cxnLst/>
            <a:rect l="l" t="t" r="r" b="b"/>
            <a:pathLst>
              <a:path w="2915430" h="4606232">
                <a:moveTo>
                  <a:pt x="0" y="0"/>
                </a:moveTo>
                <a:lnTo>
                  <a:pt x="2915430" y="0"/>
                </a:lnTo>
                <a:lnTo>
                  <a:pt x="2915430" y="4606231"/>
                </a:lnTo>
                <a:lnTo>
                  <a:pt x="0" y="4606231"/>
                </a:lnTo>
                <a:lnTo>
                  <a:pt x="0" y="0"/>
                </a:lnTo>
                <a:close/>
              </a:path>
            </a:pathLst>
          </a:custGeom>
          <a:blipFill>
            <a:blip r:embed="rId3"/>
            <a:stretch>
              <a:fillRect/>
            </a:stretch>
          </a:blipFill>
        </p:spPr>
        <p:txBody>
          <a:bodyPr/>
          <a:lstStyle/>
          <a:p>
            <a:endParaRPr lang="vi-VN"/>
          </a:p>
        </p:txBody>
      </p:sp>
      <p:sp>
        <p:nvSpPr>
          <p:cNvPr id="14" name="Freeform 14"/>
          <p:cNvSpPr/>
          <p:nvPr/>
        </p:nvSpPr>
        <p:spPr>
          <a:xfrm>
            <a:off x="7513266" y="8964093"/>
            <a:ext cx="1000692" cy="1557803"/>
          </a:xfrm>
          <a:custGeom>
            <a:avLst/>
            <a:gdLst/>
            <a:ahLst/>
            <a:cxnLst/>
            <a:rect l="l" t="t" r="r" b="b"/>
            <a:pathLst>
              <a:path w="1000692" h="1557803">
                <a:moveTo>
                  <a:pt x="0" y="0"/>
                </a:moveTo>
                <a:lnTo>
                  <a:pt x="1000692" y="0"/>
                </a:lnTo>
                <a:lnTo>
                  <a:pt x="1000692" y="1557803"/>
                </a:lnTo>
                <a:lnTo>
                  <a:pt x="0" y="1557803"/>
                </a:lnTo>
                <a:lnTo>
                  <a:pt x="0" y="0"/>
                </a:lnTo>
                <a:close/>
              </a:path>
            </a:pathLst>
          </a:custGeom>
          <a:blipFill>
            <a:blip r:embed="rId6"/>
            <a:stretch>
              <a:fillRect/>
            </a:stretch>
          </a:blipFill>
        </p:spPr>
        <p:txBody>
          <a:bodyPr/>
          <a:lstStyle/>
          <a:p>
            <a:endParaRPr lang="vi-VN"/>
          </a:p>
        </p:txBody>
      </p:sp>
      <p:sp>
        <p:nvSpPr>
          <p:cNvPr id="15" name="Freeform 15"/>
          <p:cNvSpPr/>
          <p:nvPr/>
        </p:nvSpPr>
        <p:spPr>
          <a:xfrm>
            <a:off x="-1095721" y="-728558"/>
            <a:ext cx="4135959" cy="2497085"/>
          </a:xfrm>
          <a:custGeom>
            <a:avLst/>
            <a:gdLst/>
            <a:ahLst/>
            <a:cxnLst/>
            <a:rect l="l" t="t" r="r" b="b"/>
            <a:pathLst>
              <a:path w="4135959" h="2497085">
                <a:moveTo>
                  <a:pt x="0" y="0"/>
                </a:moveTo>
                <a:lnTo>
                  <a:pt x="4135959" y="0"/>
                </a:lnTo>
                <a:lnTo>
                  <a:pt x="4135959" y="2497086"/>
                </a:lnTo>
                <a:lnTo>
                  <a:pt x="0" y="2497086"/>
                </a:lnTo>
                <a:lnTo>
                  <a:pt x="0" y="0"/>
                </a:lnTo>
                <a:close/>
              </a:path>
            </a:pathLst>
          </a:custGeom>
          <a:blipFill>
            <a:blip r:embed="rId7"/>
            <a:stretch>
              <a:fillRect/>
            </a:stretch>
          </a:blipFill>
        </p:spPr>
        <p:txBody>
          <a:bodyPr/>
          <a:lstStyle/>
          <a:p>
            <a:endParaRPr lang="vi-VN"/>
          </a:p>
        </p:txBody>
      </p:sp>
    </p:spTree>
    <p:extLst>
      <p:ext uri="{BB962C8B-B14F-4D97-AF65-F5344CB8AC3E}">
        <p14:creationId xmlns:p14="http://schemas.microsoft.com/office/powerpoint/2010/main" val="16967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2" name="Freeform 2"/>
          <p:cNvSpPr/>
          <p:nvPr/>
        </p:nvSpPr>
        <p:spPr>
          <a:xfrm>
            <a:off x="-2487995" y="-2998787"/>
            <a:ext cx="7033390" cy="7137204"/>
          </a:xfrm>
          <a:custGeom>
            <a:avLst/>
            <a:gdLst/>
            <a:ahLst/>
            <a:cxnLst/>
            <a:rect l="l" t="t" r="r" b="b"/>
            <a:pathLst>
              <a:path w="7033390" h="7137204">
                <a:moveTo>
                  <a:pt x="0" y="0"/>
                </a:moveTo>
                <a:lnTo>
                  <a:pt x="7033390" y="0"/>
                </a:lnTo>
                <a:lnTo>
                  <a:pt x="7033390" y="7137203"/>
                </a:lnTo>
                <a:lnTo>
                  <a:pt x="0" y="7137203"/>
                </a:lnTo>
                <a:lnTo>
                  <a:pt x="0"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H="1">
            <a:off x="15570529" y="-2161370"/>
            <a:ext cx="3377542" cy="4710414"/>
          </a:xfrm>
          <a:custGeom>
            <a:avLst/>
            <a:gdLst/>
            <a:ahLst/>
            <a:cxnLst/>
            <a:rect l="l" t="t" r="r" b="b"/>
            <a:pathLst>
              <a:path w="3377542" h="4710414">
                <a:moveTo>
                  <a:pt x="3377542" y="0"/>
                </a:moveTo>
                <a:lnTo>
                  <a:pt x="0" y="0"/>
                </a:lnTo>
                <a:lnTo>
                  <a:pt x="0" y="4710415"/>
                </a:lnTo>
                <a:lnTo>
                  <a:pt x="3377542" y="4710415"/>
                </a:lnTo>
                <a:lnTo>
                  <a:pt x="3377542" y="0"/>
                </a:lnTo>
                <a:close/>
              </a:path>
            </a:pathLst>
          </a:custGeom>
          <a:blipFill>
            <a:blip r:embed="rId4"/>
            <a:stretch>
              <a:fillRect/>
            </a:stretch>
          </a:blipFill>
        </p:spPr>
        <p:txBody>
          <a:bodyPr/>
          <a:lstStyle/>
          <a:p>
            <a:endParaRPr lang="vi-VN"/>
          </a:p>
        </p:txBody>
      </p:sp>
      <p:sp>
        <p:nvSpPr>
          <p:cNvPr id="4" name="Freeform 4"/>
          <p:cNvSpPr/>
          <p:nvPr/>
        </p:nvSpPr>
        <p:spPr>
          <a:xfrm>
            <a:off x="1218388" y="2372200"/>
            <a:ext cx="1762498" cy="1766216"/>
          </a:xfrm>
          <a:custGeom>
            <a:avLst/>
            <a:gdLst/>
            <a:ahLst/>
            <a:cxnLst/>
            <a:rect l="l" t="t" r="r" b="b"/>
            <a:pathLst>
              <a:path w="1762498" h="1766216">
                <a:moveTo>
                  <a:pt x="0" y="0"/>
                </a:moveTo>
                <a:lnTo>
                  <a:pt x="1762497" y="0"/>
                </a:lnTo>
                <a:lnTo>
                  <a:pt x="1762497" y="1766216"/>
                </a:lnTo>
                <a:lnTo>
                  <a:pt x="0" y="1766216"/>
                </a:lnTo>
                <a:lnTo>
                  <a:pt x="0" y="0"/>
                </a:lnTo>
                <a:close/>
              </a:path>
            </a:pathLst>
          </a:custGeom>
          <a:blipFill>
            <a:blip r:embed="rId5"/>
            <a:stretch>
              <a:fillRect/>
            </a:stretch>
          </a:blipFill>
        </p:spPr>
        <p:txBody>
          <a:bodyPr/>
          <a:lstStyle/>
          <a:p>
            <a:endParaRPr lang="vi-VN"/>
          </a:p>
        </p:txBody>
      </p:sp>
      <p:sp>
        <p:nvSpPr>
          <p:cNvPr id="5" name="TextBox 5"/>
          <p:cNvSpPr txBox="1"/>
          <p:nvPr/>
        </p:nvSpPr>
        <p:spPr>
          <a:xfrm>
            <a:off x="2980886" y="2683499"/>
            <a:ext cx="4617701" cy="3786036"/>
          </a:xfrm>
          <a:prstGeom prst="rect">
            <a:avLst/>
          </a:prstGeom>
        </p:spPr>
        <p:txBody>
          <a:bodyPr wrap="square" lIns="0" tIns="0" rIns="0" bIns="0" rtlCol="0" anchor="t">
            <a:spAutoFit/>
          </a:bodyPr>
          <a:lstStyle/>
          <a:p>
            <a:pPr marL="646262" lvl="1" indent="-323131">
              <a:lnSpc>
                <a:spcPts val="5028"/>
              </a:lnSpc>
              <a:buFont typeface="Arial"/>
              <a:buChar char="•"/>
            </a:pPr>
            <a:r>
              <a:rPr lang="en-US" sz="2993" dirty="0" err="1">
                <a:solidFill>
                  <a:srgbClr val="FFFFFF"/>
                </a:solidFill>
                <a:latin typeface="Open Sans"/>
              </a:rPr>
              <a:t>Giới</a:t>
            </a:r>
            <a:r>
              <a:rPr lang="en-US" sz="2993" dirty="0">
                <a:solidFill>
                  <a:srgbClr val="FFFFFF"/>
                </a:solidFill>
                <a:latin typeface="Open Sans"/>
              </a:rPr>
              <a:t> </a:t>
            </a:r>
            <a:r>
              <a:rPr lang="en-US" sz="2993" dirty="0" err="1">
                <a:solidFill>
                  <a:srgbClr val="FFFFFF"/>
                </a:solidFill>
                <a:latin typeface="Open Sans"/>
              </a:rPr>
              <a:t>thiệu</a:t>
            </a:r>
            <a:r>
              <a:rPr lang="en-US" sz="2993" dirty="0">
                <a:solidFill>
                  <a:srgbClr val="FFFFFF"/>
                </a:solidFill>
                <a:latin typeface="Open Sans"/>
              </a:rPr>
              <a:t> </a:t>
            </a:r>
            <a:r>
              <a:rPr lang="en-US" sz="2993" dirty="0" err="1">
                <a:solidFill>
                  <a:srgbClr val="FFFFFF"/>
                </a:solidFill>
                <a:latin typeface="Open Sans"/>
              </a:rPr>
              <a:t>thành</a:t>
            </a:r>
            <a:r>
              <a:rPr lang="en-US" sz="2993" dirty="0">
                <a:solidFill>
                  <a:srgbClr val="FFFFFF"/>
                </a:solidFill>
                <a:latin typeface="Open Sans"/>
              </a:rPr>
              <a:t> </a:t>
            </a:r>
            <a:r>
              <a:rPr lang="en-US" sz="2993" dirty="0" err="1">
                <a:solidFill>
                  <a:srgbClr val="FFFFFF"/>
                </a:solidFill>
                <a:latin typeface="Open Sans"/>
              </a:rPr>
              <a:t>viên</a:t>
            </a:r>
            <a:endParaRPr lang="en-US" sz="2993" dirty="0">
              <a:solidFill>
                <a:srgbClr val="FFFFFF"/>
              </a:solidFill>
              <a:latin typeface="Open Sans"/>
            </a:endParaRPr>
          </a:p>
          <a:p>
            <a:pPr marL="646262" lvl="1" indent="-323131">
              <a:lnSpc>
                <a:spcPts val="5028"/>
              </a:lnSpc>
              <a:buFont typeface="Arial"/>
              <a:buChar char="•"/>
            </a:pPr>
            <a:r>
              <a:rPr lang="en-US" sz="2993" dirty="0" err="1">
                <a:solidFill>
                  <a:srgbClr val="FFFFFF"/>
                </a:solidFill>
                <a:latin typeface="Open Sans"/>
              </a:rPr>
              <a:t>Đề</a:t>
            </a:r>
            <a:r>
              <a:rPr lang="en-US" sz="2993" dirty="0">
                <a:solidFill>
                  <a:srgbClr val="FFFFFF"/>
                </a:solidFill>
                <a:latin typeface="Open Sans"/>
              </a:rPr>
              <a:t> </a:t>
            </a:r>
            <a:r>
              <a:rPr lang="en-US" sz="2993" dirty="0" err="1">
                <a:solidFill>
                  <a:srgbClr val="FFFFFF"/>
                </a:solidFill>
                <a:latin typeface="Open Sans"/>
              </a:rPr>
              <a:t>tài</a:t>
            </a:r>
            <a:endParaRPr lang="en-US" sz="2993" dirty="0">
              <a:solidFill>
                <a:srgbClr val="FFFFFF"/>
              </a:solidFill>
              <a:latin typeface="Open Sans"/>
            </a:endParaRPr>
          </a:p>
          <a:p>
            <a:pPr marL="646262" lvl="1" indent="-323131">
              <a:lnSpc>
                <a:spcPts val="5028"/>
              </a:lnSpc>
              <a:buFont typeface="Arial"/>
              <a:buChar char="•"/>
            </a:pPr>
            <a:r>
              <a:rPr lang="en-US" sz="2993" dirty="0" err="1">
                <a:solidFill>
                  <a:srgbClr val="FFFFFF"/>
                </a:solidFill>
                <a:latin typeface="Open Sans"/>
              </a:rPr>
              <a:t>Phân</a:t>
            </a:r>
            <a:r>
              <a:rPr lang="en-US" sz="2993" dirty="0">
                <a:solidFill>
                  <a:srgbClr val="FFFFFF"/>
                </a:solidFill>
                <a:latin typeface="Open Sans"/>
              </a:rPr>
              <a:t> </a:t>
            </a:r>
            <a:r>
              <a:rPr lang="en-US" sz="2993" dirty="0" err="1">
                <a:solidFill>
                  <a:srgbClr val="FFFFFF"/>
                </a:solidFill>
                <a:latin typeface="Open Sans"/>
              </a:rPr>
              <a:t>công</a:t>
            </a:r>
            <a:r>
              <a:rPr lang="en-US" sz="2993" dirty="0">
                <a:solidFill>
                  <a:srgbClr val="FFFFFF"/>
                </a:solidFill>
                <a:latin typeface="Open Sans"/>
              </a:rPr>
              <a:t> </a:t>
            </a:r>
            <a:r>
              <a:rPr lang="en-US" sz="2993" dirty="0" err="1">
                <a:solidFill>
                  <a:srgbClr val="FFFFFF"/>
                </a:solidFill>
                <a:latin typeface="Open Sans"/>
              </a:rPr>
              <a:t>công</a:t>
            </a:r>
            <a:r>
              <a:rPr lang="en-US" sz="2993" dirty="0">
                <a:solidFill>
                  <a:srgbClr val="FFFFFF"/>
                </a:solidFill>
                <a:latin typeface="Open Sans"/>
              </a:rPr>
              <a:t> </a:t>
            </a:r>
            <a:r>
              <a:rPr lang="en-US" sz="2993" dirty="0" err="1">
                <a:solidFill>
                  <a:srgbClr val="FFFFFF"/>
                </a:solidFill>
                <a:latin typeface="Open Sans"/>
              </a:rPr>
              <a:t>việc</a:t>
            </a:r>
            <a:endParaRPr lang="en-US" sz="2993" dirty="0">
              <a:solidFill>
                <a:srgbClr val="FFFFFF"/>
              </a:solidFill>
              <a:latin typeface="Open Sans"/>
            </a:endParaRPr>
          </a:p>
          <a:p>
            <a:pPr marL="646262" lvl="1" indent="-323131">
              <a:lnSpc>
                <a:spcPts val="5028"/>
              </a:lnSpc>
              <a:buFont typeface="Arial"/>
              <a:buChar char="•"/>
            </a:pPr>
            <a:r>
              <a:rPr lang="en-US" sz="2993" dirty="0" err="1">
                <a:solidFill>
                  <a:srgbClr val="FFFFFF"/>
                </a:solidFill>
                <a:latin typeface="Open Sans"/>
              </a:rPr>
              <a:t>Sơ</a:t>
            </a:r>
            <a:r>
              <a:rPr lang="en-US" sz="2993" dirty="0">
                <a:solidFill>
                  <a:srgbClr val="FFFFFF"/>
                </a:solidFill>
                <a:latin typeface="Open Sans"/>
              </a:rPr>
              <a:t> </a:t>
            </a:r>
            <a:r>
              <a:rPr lang="en-US" sz="2993" dirty="0" err="1">
                <a:solidFill>
                  <a:srgbClr val="FFFFFF"/>
                </a:solidFill>
                <a:latin typeface="Open Sans"/>
              </a:rPr>
              <a:t>đồ</a:t>
            </a:r>
            <a:r>
              <a:rPr lang="en-US" sz="2993" dirty="0">
                <a:solidFill>
                  <a:srgbClr val="FFFFFF"/>
                </a:solidFill>
                <a:latin typeface="Open Sans"/>
              </a:rPr>
              <a:t> </a:t>
            </a:r>
            <a:r>
              <a:rPr lang="en-US" sz="2993" dirty="0" err="1">
                <a:solidFill>
                  <a:srgbClr val="FFFFFF"/>
                </a:solidFill>
                <a:latin typeface="Open Sans"/>
              </a:rPr>
              <a:t>chức</a:t>
            </a:r>
            <a:r>
              <a:rPr lang="en-US" sz="2993" dirty="0">
                <a:solidFill>
                  <a:srgbClr val="FFFFFF"/>
                </a:solidFill>
                <a:latin typeface="Open Sans"/>
              </a:rPr>
              <a:t> </a:t>
            </a:r>
            <a:r>
              <a:rPr lang="en-US" sz="2993" dirty="0" err="1">
                <a:solidFill>
                  <a:srgbClr val="FFFFFF"/>
                </a:solidFill>
                <a:latin typeface="Open Sans"/>
              </a:rPr>
              <a:t>năng</a:t>
            </a:r>
            <a:endParaRPr lang="en-US" sz="2993" dirty="0">
              <a:solidFill>
                <a:srgbClr val="FFFFFF"/>
              </a:solidFill>
              <a:latin typeface="Open Sans"/>
            </a:endParaRPr>
          </a:p>
          <a:p>
            <a:pPr marL="646262" lvl="1" indent="-323131">
              <a:lnSpc>
                <a:spcPts val="5028"/>
              </a:lnSpc>
              <a:buFont typeface="Arial"/>
              <a:buChar char="•"/>
            </a:pPr>
            <a:r>
              <a:rPr lang="en-US" sz="2993" dirty="0" err="1">
                <a:solidFill>
                  <a:srgbClr val="FFFFFF"/>
                </a:solidFill>
                <a:latin typeface="Open Sans"/>
              </a:rPr>
              <a:t>Công</a:t>
            </a:r>
            <a:r>
              <a:rPr lang="en-US" sz="2993" dirty="0">
                <a:solidFill>
                  <a:srgbClr val="FFFFFF"/>
                </a:solidFill>
                <a:latin typeface="Open Sans"/>
              </a:rPr>
              <a:t> </a:t>
            </a:r>
            <a:r>
              <a:rPr lang="en-US" sz="2993" dirty="0" err="1">
                <a:solidFill>
                  <a:srgbClr val="FFFFFF"/>
                </a:solidFill>
                <a:latin typeface="Open Sans"/>
              </a:rPr>
              <a:t>cụ</a:t>
            </a:r>
            <a:r>
              <a:rPr lang="en-US" sz="2993" dirty="0">
                <a:solidFill>
                  <a:srgbClr val="FFFFFF"/>
                </a:solidFill>
                <a:latin typeface="Open Sans"/>
              </a:rPr>
              <a:t> </a:t>
            </a:r>
            <a:r>
              <a:rPr lang="en-US" sz="2993" dirty="0" err="1">
                <a:solidFill>
                  <a:srgbClr val="FFFFFF"/>
                </a:solidFill>
                <a:latin typeface="Open Sans"/>
              </a:rPr>
              <a:t>hỗ</a:t>
            </a:r>
            <a:r>
              <a:rPr lang="en-US" sz="2993" dirty="0">
                <a:solidFill>
                  <a:srgbClr val="FFFFFF"/>
                </a:solidFill>
                <a:latin typeface="Open Sans"/>
              </a:rPr>
              <a:t> </a:t>
            </a:r>
            <a:r>
              <a:rPr lang="en-US" sz="2993" dirty="0" err="1">
                <a:solidFill>
                  <a:srgbClr val="FFFFFF"/>
                </a:solidFill>
                <a:latin typeface="Open Sans"/>
              </a:rPr>
              <a:t>trợ</a:t>
            </a:r>
            <a:r>
              <a:rPr lang="en-US" sz="2993" dirty="0">
                <a:solidFill>
                  <a:srgbClr val="FFFFFF"/>
                </a:solidFill>
                <a:latin typeface="Open Sans"/>
              </a:rPr>
              <a:t> </a:t>
            </a:r>
            <a:r>
              <a:rPr lang="en-US" sz="2993" dirty="0" err="1">
                <a:solidFill>
                  <a:srgbClr val="FFFFFF"/>
                </a:solidFill>
                <a:latin typeface="Open Sans"/>
              </a:rPr>
              <a:t>và</a:t>
            </a:r>
            <a:r>
              <a:rPr lang="en-US" sz="2993" dirty="0">
                <a:solidFill>
                  <a:srgbClr val="FFFFFF"/>
                </a:solidFill>
                <a:latin typeface="Open Sans"/>
              </a:rPr>
              <a:t> </a:t>
            </a:r>
            <a:r>
              <a:rPr lang="en-US" sz="2993" dirty="0" err="1">
                <a:solidFill>
                  <a:srgbClr val="FFFFFF"/>
                </a:solidFill>
                <a:latin typeface="Open Sans"/>
              </a:rPr>
              <a:t>tài</a:t>
            </a:r>
            <a:r>
              <a:rPr lang="en-US" sz="2993" dirty="0">
                <a:solidFill>
                  <a:srgbClr val="FFFFFF"/>
                </a:solidFill>
                <a:latin typeface="Open Sans"/>
              </a:rPr>
              <a:t> </a:t>
            </a:r>
            <a:r>
              <a:rPr lang="en-US" sz="2993" dirty="0" err="1">
                <a:solidFill>
                  <a:srgbClr val="FFFFFF"/>
                </a:solidFill>
                <a:latin typeface="Open Sans"/>
              </a:rPr>
              <a:t>liệu</a:t>
            </a:r>
            <a:r>
              <a:rPr lang="en-US" sz="2993" dirty="0">
                <a:solidFill>
                  <a:srgbClr val="FFFFFF"/>
                </a:solidFill>
                <a:latin typeface="Open Sans"/>
              </a:rPr>
              <a:t> </a:t>
            </a:r>
          </a:p>
        </p:txBody>
      </p:sp>
      <p:sp>
        <p:nvSpPr>
          <p:cNvPr id="6" name="Freeform 6"/>
          <p:cNvSpPr/>
          <p:nvPr/>
        </p:nvSpPr>
        <p:spPr>
          <a:xfrm>
            <a:off x="-255708" y="4874698"/>
            <a:ext cx="3777050" cy="5632001"/>
          </a:xfrm>
          <a:custGeom>
            <a:avLst/>
            <a:gdLst/>
            <a:ahLst/>
            <a:cxnLst/>
            <a:rect l="l" t="t" r="r" b="b"/>
            <a:pathLst>
              <a:path w="3777050" h="5632001">
                <a:moveTo>
                  <a:pt x="0" y="0"/>
                </a:moveTo>
                <a:lnTo>
                  <a:pt x="3777049" y="0"/>
                </a:lnTo>
                <a:lnTo>
                  <a:pt x="3777049" y="5632001"/>
                </a:lnTo>
                <a:lnTo>
                  <a:pt x="0" y="5632001"/>
                </a:lnTo>
                <a:lnTo>
                  <a:pt x="0" y="0"/>
                </a:lnTo>
                <a:close/>
              </a:path>
            </a:pathLst>
          </a:custGeom>
          <a:blipFill>
            <a:blip r:embed="rId6"/>
            <a:stretch>
              <a:fillRect/>
            </a:stretch>
          </a:blipFill>
        </p:spPr>
        <p:txBody>
          <a:bodyPr/>
          <a:lstStyle/>
          <a:p>
            <a:endParaRPr lang="vi-VN"/>
          </a:p>
        </p:txBody>
      </p:sp>
      <p:sp>
        <p:nvSpPr>
          <p:cNvPr id="7" name="Freeform 7"/>
          <p:cNvSpPr/>
          <p:nvPr/>
        </p:nvSpPr>
        <p:spPr>
          <a:xfrm>
            <a:off x="10310752" y="1173037"/>
            <a:ext cx="7180326" cy="8229600"/>
          </a:xfrm>
          <a:custGeom>
            <a:avLst/>
            <a:gdLst/>
            <a:ahLst/>
            <a:cxnLst/>
            <a:rect l="l" t="t" r="r" b="b"/>
            <a:pathLst>
              <a:path w="7180326" h="8229600">
                <a:moveTo>
                  <a:pt x="0" y="0"/>
                </a:moveTo>
                <a:lnTo>
                  <a:pt x="7180326" y="0"/>
                </a:lnTo>
                <a:lnTo>
                  <a:pt x="7180326" y="8229600"/>
                </a:lnTo>
                <a:lnTo>
                  <a:pt x="0" y="8229600"/>
                </a:lnTo>
                <a:lnTo>
                  <a:pt x="0" y="0"/>
                </a:lnTo>
                <a:close/>
              </a:path>
            </a:pathLst>
          </a:custGeom>
          <a:blipFill>
            <a:blip r:embed="rId7"/>
            <a:stretch>
              <a:fillRect/>
            </a:stretch>
          </a:blipFill>
        </p:spPr>
        <p:txBody>
          <a:bodyPr/>
          <a:lstStyle/>
          <a:p>
            <a:endParaRPr lang="vi-VN"/>
          </a:p>
        </p:txBody>
      </p:sp>
      <p:sp>
        <p:nvSpPr>
          <p:cNvPr id="8" name="Freeform 8"/>
          <p:cNvSpPr/>
          <p:nvPr/>
        </p:nvSpPr>
        <p:spPr>
          <a:xfrm>
            <a:off x="3521341" y="7994636"/>
            <a:ext cx="1888525" cy="2816000"/>
          </a:xfrm>
          <a:custGeom>
            <a:avLst/>
            <a:gdLst/>
            <a:ahLst/>
            <a:cxnLst/>
            <a:rect l="l" t="t" r="r" b="b"/>
            <a:pathLst>
              <a:path w="1888525" h="2816000">
                <a:moveTo>
                  <a:pt x="0" y="0"/>
                </a:moveTo>
                <a:lnTo>
                  <a:pt x="1888525" y="0"/>
                </a:lnTo>
                <a:lnTo>
                  <a:pt x="1888525" y="2816001"/>
                </a:lnTo>
                <a:lnTo>
                  <a:pt x="0" y="2816001"/>
                </a:lnTo>
                <a:lnTo>
                  <a:pt x="0" y="0"/>
                </a:lnTo>
                <a:close/>
              </a:path>
            </a:pathLst>
          </a:custGeom>
          <a:blipFill>
            <a:blip r:embed="rId6"/>
            <a:stretch>
              <a:fillRect/>
            </a:stretch>
          </a:blipFill>
        </p:spPr>
        <p:txBody>
          <a:bodyPr/>
          <a:lstStyle/>
          <a:p>
            <a:endParaRPr lang="vi-VN"/>
          </a:p>
        </p:txBody>
      </p:sp>
      <p:sp>
        <p:nvSpPr>
          <p:cNvPr id="9" name="Freeform 9"/>
          <p:cNvSpPr/>
          <p:nvPr/>
        </p:nvSpPr>
        <p:spPr>
          <a:xfrm>
            <a:off x="807098" y="1326050"/>
            <a:ext cx="785450" cy="787107"/>
          </a:xfrm>
          <a:custGeom>
            <a:avLst/>
            <a:gdLst/>
            <a:ahLst/>
            <a:cxnLst/>
            <a:rect l="l" t="t" r="r" b="b"/>
            <a:pathLst>
              <a:path w="785450" h="787107">
                <a:moveTo>
                  <a:pt x="0" y="0"/>
                </a:moveTo>
                <a:lnTo>
                  <a:pt x="785450" y="0"/>
                </a:lnTo>
                <a:lnTo>
                  <a:pt x="785450" y="787107"/>
                </a:lnTo>
                <a:lnTo>
                  <a:pt x="0" y="787107"/>
                </a:lnTo>
                <a:lnTo>
                  <a:pt x="0" y="0"/>
                </a:lnTo>
                <a:close/>
              </a:path>
            </a:pathLst>
          </a:custGeom>
          <a:blipFill>
            <a:blip r:embed="rId5"/>
            <a:stretch>
              <a:fillRect/>
            </a:stretch>
          </a:blipFill>
        </p:spPr>
        <p:txBody>
          <a:bodyPr/>
          <a:lstStyle/>
          <a:p>
            <a:endParaRPr lang="vi-VN"/>
          </a:p>
        </p:txBody>
      </p:sp>
      <p:sp>
        <p:nvSpPr>
          <p:cNvPr id="10" name="Freeform 10"/>
          <p:cNvSpPr/>
          <p:nvPr/>
        </p:nvSpPr>
        <p:spPr>
          <a:xfrm>
            <a:off x="2254455" y="811747"/>
            <a:ext cx="432993" cy="433907"/>
          </a:xfrm>
          <a:custGeom>
            <a:avLst/>
            <a:gdLst/>
            <a:ahLst/>
            <a:cxnLst/>
            <a:rect l="l" t="t" r="r" b="b"/>
            <a:pathLst>
              <a:path w="432993" h="433907">
                <a:moveTo>
                  <a:pt x="0" y="0"/>
                </a:moveTo>
                <a:lnTo>
                  <a:pt x="432993" y="0"/>
                </a:lnTo>
                <a:lnTo>
                  <a:pt x="432993" y="433906"/>
                </a:lnTo>
                <a:lnTo>
                  <a:pt x="0" y="433906"/>
                </a:lnTo>
                <a:lnTo>
                  <a:pt x="0" y="0"/>
                </a:lnTo>
                <a:close/>
              </a:path>
            </a:pathLst>
          </a:custGeom>
          <a:blipFill>
            <a:blip r:embed="rId5"/>
            <a:stretch>
              <a:fillRect/>
            </a:stretch>
          </a:blipFill>
        </p:spPr>
        <p:txBody>
          <a:bodyPr/>
          <a:lstStyle/>
          <a:p>
            <a:endParaRPr lang="vi-VN"/>
          </a:p>
        </p:txBody>
      </p:sp>
      <p:sp>
        <p:nvSpPr>
          <p:cNvPr id="11" name="Freeform 11"/>
          <p:cNvSpPr/>
          <p:nvPr/>
        </p:nvSpPr>
        <p:spPr>
          <a:xfrm>
            <a:off x="9144000" y="7184753"/>
            <a:ext cx="3714257" cy="4147094"/>
          </a:xfrm>
          <a:custGeom>
            <a:avLst/>
            <a:gdLst/>
            <a:ahLst/>
            <a:cxnLst/>
            <a:rect l="l" t="t" r="r" b="b"/>
            <a:pathLst>
              <a:path w="3714257" h="4147094">
                <a:moveTo>
                  <a:pt x="0" y="0"/>
                </a:moveTo>
                <a:lnTo>
                  <a:pt x="3714257" y="0"/>
                </a:lnTo>
                <a:lnTo>
                  <a:pt x="3714257" y="4147094"/>
                </a:lnTo>
                <a:lnTo>
                  <a:pt x="0" y="4147094"/>
                </a:lnTo>
                <a:lnTo>
                  <a:pt x="0" y="0"/>
                </a:lnTo>
                <a:close/>
              </a:path>
            </a:pathLst>
          </a:custGeom>
          <a:blipFill>
            <a:blip r:embed="rId8"/>
            <a:stretch>
              <a:fillRect/>
            </a:stretch>
          </a:blipFill>
        </p:spPr>
        <p:txBody>
          <a:bodyPr/>
          <a:lstStyle/>
          <a:p>
            <a:endParaRPr lang="vi-VN"/>
          </a:p>
        </p:txBody>
      </p:sp>
      <p:sp>
        <p:nvSpPr>
          <p:cNvPr id="12" name="TextBox 12"/>
          <p:cNvSpPr txBox="1"/>
          <p:nvPr/>
        </p:nvSpPr>
        <p:spPr>
          <a:xfrm>
            <a:off x="3521341" y="1673080"/>
            <a:ext cx="3962652" cy="999248"/>
          </a:xfrm>
          <a:prstGeom prst="rect">
            <a:avLst/>
          </a:prstGeom>
        </p:spPr>
        <p:txBody>
          <a:bodyPr lIns="0" tIns="0" rIns="0" bIns="0" rtlCol="0" anchor="t">
            <a:spAutoFit/>
          </a:bodyPr>
          <a:lstStyle/>
          <a:p>
            <a:pPr marL="0" lvl="0" indent="0" algn="l">
              <a:lnSpc>
                <a:spcPts val="8461"/>
              </a:lnSpc>
              <a:spcBef>
                <a:spcPct val="0"/>
              </a:spcBef>
            </a:pPr>
            <a:r>
              <a:rPr lang="en-US" sz="6044" dirty="0" err="1">
                <a:solidFill>
                  <a:srgbClr val="F0F9FA"/>
                </a:solidFill>
                <a:latin typeface="Times New Roman" panose="02020603050405020304" pitchFamily="18" charset="0"/>
                <a:cs typeface="Times New Roman" panose="02020603050405020304" pitchFamily="18" charset="0"/>
              </a:rPr>
              <a:t>Nội</a:t>
            </a:r>
            <a:r>
              <a:rPr lang="en-US" sz="6044" dirty="0">
                <a:solidFill>
                  <a:srgbClr val="F0F9FA"/>
                </a:solidFill>
                <a:latin typeface="Times New Roman" panose="02020603050405020304" pitchFamily="18" charset="0"/>
                <a:cs typeface="Times New Roman" panose="02020603050405020304" pitchFamily="18" charset="0"/>
              </a:rPr>
              <a:t> dung</a:t>
            </a:r>
          </a:p>
        </p:txBody>
      </p:sp>
      <p:sp>
        <p:nvSpPr>
          <p:cNvPr id="13" name="TextBox 13"/>
          <p:cNvSpPr txBox="1"/>
          <p:nvPr/>
        </p:nvSpPr>
        <p:spPr>
          <a:xfrm>
            <a:off x="7892357" y="2683499"/>
            <a:ext cx="557379" cy="3786036"/>
          </a:xfrm>
          <a:prstGeom prst="rect">
            <a:avLst/>
          </a:prstGeom>
        </p:spPr>
        <p:txBody>
          <a:bodyPr lIns="0" tIns="0" rIns="0" bIns="0" rtlCol="0" anchor="t">
            <a:spAutoFit/>
          </a:bodyPr>
          <a:lstStyle/>
          <a:p>
            <a:pPr algn="r">
              <a:lnSpc>
                <a:spcPts val="5028"/>
              </a:lnSpc>
            </a:pPr>
            <a:r>
              <a:rPr lang="en-US" sz="2993" dirty="0">
                <a:solidFill>
                  <a:srgbClr val="FFFFFF"/>
                </a:solidFill>
                <a:latin typeface="Open Sans Bold"/>
              </a:rPr>
              <a:t>01</a:t>
            </a:r>
          </a:p>
          <a:p>
            <a:pPr algn="r">
              <a:lnSpc>
                <a:spcPts val="5028"/>
              </a:lnSpc>
            </a:pPr>
            <a:r>
              <a:rPr lang="en-US" sz="2993" dirty="0">
                <a:solidFill>
                  <a:srgbClr val="FFFFFF"/>
                </a:solidFill>
                <a:latin typeface="Open Sans Bold"/>
              </a:rPr>
              <a:t>02</a:t>
            </a:r>
          </a:p>
          <a:p>
            <a:pPr algn="r">
              <a:lnSpc>
                <a:spcPts val="5028"/>
              </a:lnSpc>
            </a:pPr>
            <a:r>
              <a:rPr lang="en-US" sz="2993" dirty="0">
                <a:solidFill>
                  <a:srgbClr val="FFFFFF"/>
                </a:solidFill>
                <a:latin typeface="Open Sans Bold"/>
              </a:rPr>
              <a:t>03</a:t>
            </a:r>
          </a:p>
          <a:p>
            <a:pPr algn="r">
              <a:lnSpc>
                <a:spcPts val="5028"/>
              </a:lnSpc>
            </a:pPr>
            <a:r>
              <a:rPr lang="en-US" sz="2993" dirty="0">
                <a:solidFill>
                  <a:srgbClr val="FFFFFF"/>
                </a:solidFill>
                <a:latin typeface="Open Sans Bold"/>
              </a:rPr>
              <a:t>04</a:t>
            </a:r>
          </a:p>
          <a:p>
            <a:pPr algn="r">
              <a:lnSpc>
                <a:spcPts val="5028"/>
              </a:lnSpc>
            </a:pPr>
            <a:r>
              <a:rPr lang="en-US" sz="2993" dirty="0">
                <a:solidFill>
                  <a:srgbClr val="FFFFFF"/>
                </a:solidFill>
                <a:latin typeface="Open Sans Bold"/>
              </a:rPr>
              <a:t>05</a:t>
            </a:r>
          </a:p>
          <a:p>
            <a:pPr algn="r">
              <a:lnSpc>
                <a:spcPts val="5028"/>
              </a:lnSpc>
            </a:pPr>
            <a:endParaRPr lang="en-US" sz="2993" dirty="0">
              <a:solidFill>
                <a:srgbClr val="FFFFFF"/>
              </a:solidFill>
              <a:latin typeface="Open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grpSp>
        <p:nvGrpSpPr>
          <p:cNvPr id="2" name="Group 2"/>
          <p:cNvGrpSpPr/>
          <p:nvPr/>
        </p:nvGrpSpPr>
        <p:grpSpPr>
          <a:xfrm>
            <a:off x="9257538" y="0"/>
            <a:ext cx="9030462" cy="10287000"/>
            <a:chOff x="0" y="0"/>
            <a:chExt cx="5521960" cy="6290310"/>
          </a:xfrm>
        </p:grpSpPr>
        <p:sp>
          <p:nvSpPr>
            <p:cNvPr id="3" name="Freeform 3"/>
            <p:cNvSpPr/>
            <p:nvPr/>
          </p:nvSpPr>
          <p:spPr>
            <a:xfrm>
              <a:off x="0" y="0"/>
              <a:ext cx="5521960" cy="6290310"/>
            </a:xfrm>
            <a:custGeom>
              <a:avLst/>
              <a:gdLst/>
              <a:ahLst/>
              <a:cxnLst/>
              <a:rect l="l" t="t" r="r" b="b"/>
              <a:pathLst>
                <a:path w="5521960" h="6290310">
                  <a:moveTo>
                    <a:pt x="4061460" y="0"/>
                  </a:moveTo>
                  <a:lnTo>
                    <a:pt x="1653540" y="952500"/>
                  </a:lnTo>
                  <a:lnTo>
                    <a:pt x="1734820" y="1744980"/>
                  </a:lnTo>
                  <a:lnTo>
                    <a:pt x="67310" y="2673350"/>
                  </a:lnTo>
                  <a:lnTo>
                    <a:pt x="0" y="5040630"/>
                  </a:lnTo>
                  <a:lnTo>
                    <a:pt x="483870" y="5779770"/>
                  </a:lnTo>
                  <a:lnTo>
                    <a:pt x="565150" y="6290310"/>
                  </a:lnTo>
                  <a:lnTo>
                    <a:pt x="5521960" y="6290310"/>
                  </a:lnTo>
                  <a:lnTo>
                    <a:pt x="5521960" y="0"/>
                  </a:lnTo>
                  <a:close/>
                </a:path>
              </a:pathLst>
            </a:custGeom>
            <a:blipFill>
              <a:blip r:embed="rId2"/>
              <a:stretch>
                <a:fillRect l="-35370" r="-35370"/>
              </a:stretch>
            </a:blipFill>
          </p:spPr>
          <p:txBody>
            <a:bodyPr/>
            <a:lstStyle/>
            <a:p>
              <a:endParaRPr lang="vi-VN"/>
            </a:p>
          </p:txBody>
        </p:sp>
      </p:grpSp>
      <p:grpSp>
        <p:nvGrpSpPr>
          <p:cNvPr id="4" name="Group 4"/>
          <p:cNvGrpSpPr/>
          <p:nvPr/>
        </p:nvGrpSpPr>
        <p:grpSpPr>
          <a:xfrm>
            <a:off x="2926794" y="3944123"/>
            <a:ext cx="4186677" cy="769575"/>
            <a:chOff x="0" y="0"/>
            <a:chExt cx="3175686" cy="583739"/>
          </a:xfrm>
        </p:grpSpPr>
        <p:sp>
          <p:nvSpPr>
            <p:cNvPr id="5" name="Freeform 5"/>
            <p:cNvSpPr/>
            <p:nvPr/>
          </p:nvSpPr>
          <p:spPr>
            <a:xfrm>
              <a:off x="0" y="0"/>
              <a:ext cx="3175686" cy="583739"/>
            </a:xfrm>
            <a:custGeom>
              <a:avLst/>
              <a:gdLst/>
              <a:ahLst/>
              <a:cxnLst/>
              <a:rect l="l" t="t" r="r" b="b"/>
              <a:pathLst>
                <a:path w="3175686" h="583739">
                  <a:moveTo>
                    <a:pt x="57325" y="0"/>
                  </a:moveTo>
                  <a:lnTo>
                    <a:pt x="3118361" y="0"/>
                  </a:lnTo>
                  <a:cubicBezTo>
                    <a:pt x="3150021" y="0"/>
                    <a:pt x="3175686" y="25665"/>
                    <a:pt x="3175686" y="57325"/>
                  </a:cubicBezTo>
                  <a:lnTo>
                    <a:pt x="3175686" y="526415"/>
                  </a:lnTo>
                  <a:cubicBezTo>
                    <a:pt x="3175686" y="541618"/>
                    <a:pt x="3169646" y="556199"/>
                    <a:pt x="3158896" y="566949"/>
                  </a:cubicBezTo>
                  <a:cubicBezTo>
                    <a:pt x="3148145" y="577700"/>
                    <a:pt x="3133565" y="583739"/>
                    <a:pt x="3118361" y="583739"/>
                  </a:cubicBezTo>
                  <a:lnTo>
                    <a:pt x="57325" y="583739"/>
                  </a:lnTo>
                  <a:cubicBezTo>
                    <a:pt x="42121" y="583739"/>
                    <a:pt x="27540" y="577700"/>
                    <a:pt x="16790" y="566949"/>
                  </a:cubicBezTo>
                  <a:cubicBezTo>
                    <a:pt x="6040" y="556199"/>
                    <a:pt x="0" y="541618"/>
                    <a:pt x="0" y="526415"/>
                  </a:cubicBezTo>
                  <a:lnTo>
                    <a:pt x="0" y="57325"/>
                  </a:lnTo>
                  <a:cubicBezTo>
                    <a:pt x="0" y="42121"/>
                    <a:pt x="6040" y="27540"/>
                    <a:pt x="16790" y="16790"/>
                  </a:cubicBezTo>
                  <a:cubicBezTo>
                    <a:pt x="27540" y="6040"/>
                    <a:pt x="42121" y="0"/>
                    <a:pt x="57325" y="0"/>
                  </a:cubicBezTo>
                  <a:close/>
                </a:path>
              </a:pathLst>
            </a:custGeom>
            <a:solidFill>
              <a:srgbClr val="189FDA"/>
            </a:solidFill>
          </p:spPr>
          <p:txBody>
            <a:bodyPr/>
            <a:lstStyle/>
            <a:p>
              <a:endParaRPr lang="vi-VN"/>
            </a:p>
          </p:txBody>
        </p:sp>
        <p:sp>
          <p:nvSpPr>
            <p:cNvPr id="6" name="TextBox 6"/>
            <p:cNvSpPr txBox="1"/>
            <p:nvPr/>
          </p:nvSpPr>
          <p:spPr>
            <a:xfrm>
              <a:off x="0" y="-66675"/>
              <a:ext cx="3175686" cy="650414"/>
            </a:xfrm>
            <a:prstGeom prst="rect">
              <a:avLst/>
            </a:prstGeom>
          </p:spPr>
          <p:txBody>
            <a:bodyPr lIns="50800" tIns="50800" rIns="50800" bIns="50800" rtlCol="0" anchor="ctr"/>
            <a:lstStyle/>
            <a:p>
              <a:pPr marL="0" lvl="1" indent="0" algn="ctr">
                <a:lnSpc>
                  <a:spcPts val="4685"/>
                </a:lnSpc>
                <a:spcBef>
                  <a:spcPct val="0"/>
                </a:spcBef>
              </a:pPr>
              <a:r>
                <a:rPr lang="en-US" sz="3347">
                  <a:solidFill>
                    <a:srgbClr val="FFFFFF"/>
                  </a:solidFill>
                  <a:latin typeface="Open Sans Bold"/>
                </a:rPr>
                <a:t>Nguyễn Minh Tuấn</a:t>
              </a:r>
            </a:p>
          </p:txBody>
        </p:sp>
      </p:grpSp>
      <p:sp>
        <p:nvSpPr>
          <p:cNvPr id="7" name="Freeform 7"/>
          <p:cNvSpPr/>
          <p:nvPr/>
        </p:nvSpPr>
        <p:spPr>
          <a:xfrm>
            <a:off x="-1848144" y="8930730"/>
            <a:ext cx="7033390" cy="7137204"/>
          </a:xfrm>
          <a:custGeom>
            <a:avLst/>
            <a:gdLst/>
            <a:ahLst/>
            <a:cxnLst/>
            <a:rect l="l" t="t" r="r" b="b"/>
            <a:pathLst>
              <a:path w="7033390" h="7137204">
                <a:moveTo>
                  <a:pt x="0" y="0"/>
                </a:moveTo>
                <a:lnTo>
                  <a:pt x="7033390" y="0"/>
                </a:lnTo>
                <a:lnTo>
                  <a:pt x="7033390" y="7137204"/>
                </a:lnTo>
                <a:lnTo>
                  <a:pt x="0" y="7137204"/>
                </a:lnTo>
                <a:lnTo>
                  <a:pt x="0" y="0"/>
                </a:lnTo>
                <a:close/>
              </a:path>
            </a:pathLst>
          </a:custGeom>
          <a:blipFill>
            <a:blip r:embed="rId3">
              <a:alphaModFix amt="23000"/>
              <a:extLst>
                <a:ext uri="{96DAC541-7B7A-43D3-8B79-37D633B846F1}">
                  <asvg:svgBlip xmlns:asvg="http://schemas.microsoft.com/office/drawing/2016/SVG/main" r:embed="rId4"/>
                </a:ext>
              </a:extLst>
            </a:blip>
            <a:stretch>
              <a:fillRect/>
            </a:stretch>
          </a:blipFill>
        </p:spPr>
        <p:txBody>
          <a:bodyPr/>
          <a:lstStyle/>
          <a:p>
            <a:endParaRPr lang="vi-VN"/>
          </a:p>
        </p:txBody>
      </p:sp>
      <p:sp>
        <p:nvSpPr>
          <p:cNvPr id="8" name="Freeform 8"/>
          <p:cNvSpPr/>
          <p:nvPr/>
        </p:nvSpPr>
        <p:spPr>
          <a:xfrm>
            <a:off x="8706918" y="1908831"/>
            <a:ext cx="1436444" cy="1439475"/>
          </a:xfrm>
          <a:custGeom>
            <a:avLst/>
            <a:gdLst/>
            <a:ahLst/>
            <a:cxnLst/>
            <a:rect l="l" t="t" r="r" b="b"/>
            <a:pathLst>
              <a:path w="1436444" h="1439475">
                <a:moveTo>
                  <a:pt x="0" y="0"/>
                </a:moveTo>
                <a:lnTo>
                  <a:pt x="1436444" y="0"/>
                </a:lnTo>
                <a:lnTo>
                  <a:pt x="1436444" y="1439475"/>
                </a:lnTo>
                <a:lnTo>
                  <a:pt x="0" y="1439475"/>
                </a:lnTo>
                <a:lnTo>
                  <a:pt x="0" y="0"/>
                </a:lnTo>
                <a:close/>
              </a:path>
            </a:pathLst>
          </a:custGeom>
          <a:blipFill>
            <a:blip r:embed="rId5"/>
            <a:stretch>
              <a:fillRect/>
            </a:stretch>
          </a:blipFill>
        </p:spPr>
        <p:txBody>
          <a:bodyPr/>
          <a:lstStyle/>
          <a:p>
            <a:endParaRPr lang="vi-VN"/>
          </a:p>
        </p:txBody>
      </p:sp>
      <p:sp>
        <p:nvSpPr>
          <p:cNvPr id="9" name="Freeform 9"/>
          <p:cNvSpPr/>
          <p:nvPr/>
        </p:nvSpPr>
        <p:spPr>
          <a:xfrm>
            <a:off x="8371715" y="1056214"/>
            <a:ext cx="640145" cy="641496"/>
          </a:xfrm>
          <a:custGeom>
            <a:avLst/>
            <a:gdLst/>
            <a:ahLst/>
            <a:cxnLst/>
            <a:rect l="l" t="t" r="r" b="b"/>
            <a:pathLst>
              <a:path w="640145" h="641496">
                <a:moveTo>
                  <a:pt x="0" y="0"/>
                </a:moveTo>
                <a:lnTo>
                  <a:pt x="640145" y="0"/>
                </a:lnTo>
                <a:lnTo>
                  <a:pt x="640145" y="641496"/>
                </a:lnTo>
                <a:lnTo>
                  <a:pt x="0" y="641496"/>
                </a:lnTo>
                <a:lnTo>
                  <a:pt x="0" y="0"/>
                </a:lnTo>
                <a:close/>
              </a:path>
            </a:pathLst>
          </a:custGeom>
          <a:blipFill>
            <a:blip r:embed="rId5"/>
            <a:stretch>
              <a:fillRect/>
            </a:stretch>
          </a:blipFill>
        </p:spPr>
        <p:txBody>
          <a:bodyPr/>
          <a:lstStyle/>
          <a:p>
            <a:endParaRPr lang="vi-VN"/>
          </a:p>
        </p:txBody>
      </p:sp>
      <p:sp>
        <p:nvSpPr>
          <p:cNvPr id="10" name="Freeform 10"/>
          <p:cNvSpPr/>
          <p:nvPr/>
        </p:nvSpPr>
        <p:spPr>
          <a:xfrm>
            <a:off x="9551318" y="637054"/>
            <a:ext cx="352892" cy="353636"/>
          </a:xfrm>
          <a:custGeom>
            <a:avLst/>
            <a:gdLst/>
            <a:ahLst/>
            <a:cxnLst/>
            <a:rect l="l" t="t" r="r" b="b"/>
            <a:pathLst>
              <a:path w="352892" h="353636">
                <a:moveTo>
                  <a:pt x="0" y="0"/>
                </a:moveTo>
                <a:lnTo>
                  <a:pt x="352891" y="0"/>
                </a:lnTo>
                <a:lnTo>
                  <a:pt x="352891" y="353636"/>
                </a:lnTo>
                <a:lnTo>
                  <a:pt x="0" y="353636"/>
                </a:lnTo>
                <a:lnTo>
                  <a:pt x="0" y="0"/>
                </a:lnTo>
                <a:close/>
              </a:path>
            </a:pathLst>
          </a:custGeom>
          <a:blipFill>
            <a:blip r:embed="rId5"/>
            <a:stretch>
              <a:fillRect/>
            </a:stretch>
          </a:blipFill>
        </p:spPr>
        <p:txBody>
          <a:bodyPr/>
          <a:lstStyle/>
          <a:p>
            <a:endParaRPr lang="vi-VN"/>
          </a:p>
        </p:txBody>
      </p:sp>
      <p:sp>
        <p:nvSpPr>
          <p:cNvPr id="11" name="Freeform 11"/>
          <p:cNvSpPr/>
          <p:nvPr/>
        </p:nvSpPr>
        <p:spPr>
          <a:xfrm>
            <a:off x="-2504408" y="-6286978"/>
            <a:ext cx="8345920" cy="8469107"/>
          </a:xfrm>
          <a:custGeom>
            <a:avLst/>
            <a:gdLst/>
            <a:ahLst/>
            <a:cxnLst/>
            <a:rect l="l" t="t" r="r" b="b"/>
            <a:pathLst>
              <a:path w="8345920" h="8469107">
                <a:moveTo>
                  <a:pt x="0" y="0"/>
                </a:moveTo>
                <a:lnTo>
                  <a:pt x="8345919" y="0"/>
                </a:lnTo>
                <a:lnTo>
                  <a:pt x="8345919" y="8469106"/>
                </a:lnTo>
                <a:lnTo>
                  <a:pt x="0" y="8469106"/>
                </a:lnTo>
                <a:lnTo>
                  <a:pt x="0" y="0"/>
                </a:lnTo>
                <a:close/>
              </a:path>
            </a:pathLst>
          </a:custGeom>
          <a:blipFill>
            <a:blip r:embed="rId3">
              <a:alphaModFix amt="23000"/>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TextBox 12"/>
          <p:cNvSpPr txBox="1"/>
          <p:nvPr/>
        </p:nvSpPr>
        <p:spPr>
          <a:xfrm>
            <a:off x="1668551" y="2086878"/>
            <a:ext cx="6703164" cy="763863"/>
          </a:xfrm>
          <a:prstGeom prst="rect">
            <a:avLst/>
          </a:prstGeom>
        </p:spPr>
        <p:txBody>
          <a:bodyPr lIns="0" tIns="0" rIns="0" bIns="0" rtlCol="0" anchor="t">
            <a:spAutoFit/>
          </a:bodyPr>
          <a:lstStyle/>
          <a:p>
            <a:pPr marL="0" lvl="0" indent="0">
              <a:lnSpc>
                <a:spcPts val="6458"/>
              </a:lnSpc>
              <a:spcBef>
                <a:spcPct val="0"/>
              </a:spcBef>
            </a:pPr>
            <a:r>
              <a:rPr lang="en-US" sz="4613" dirty="0">
                <a:solidFill>
                  <a:srgbClr val="F0F9FA"/>
                </a:solidFill>
                <a:latin typeface="Times New Roman" panose="02020603050405020304" pitchFamily="18" charset="0"/>
                <a:cs typeface="Times New Roman" panose="02020603050405020304" pitchFamily="18" charset="0"/>
              </a:rPr>
              <a:t>01.Giới </a:t>
            </a:r>
            <a:r>
              <a:rPr lang="en-US" sz="4613" dirty="0" err="1">
                <a:solidFill>
                  <a:srgbClr val="F0F9FA"/>
                </a:solidFill>
                <a:latin typeface="Times New Roman" panose="02020603050405020304" pitchFamily="18" charset="0"/>
                <a:cs typeface="Times New Roman" panose="02020603050405020304" pitchFamily="18" charset="0"/>
              </a:rPr>
              <a:t>thiệu</a:t>
            </a:r>
            <a:r>
              <a:rPr lang="en-US" sz="4613" dirty="0">
                <a:solidFill>
                  <a:srgbClr val="F0F9FA"/>
                </a:solidFill>
                <a:latin typeface="Times New Roman" panose="02020603050405020304" pitchFamily="18" charset="0"/>
                <a:cs typeface="Times New Roman" panose="02020603050405020304" pitchFamily="18" charset="0"/>
              </a:rPr>
              <a:t> </a:t>
            </a:r>
            <a:r>
              <a:rPr lang="en-US" sz="4613" dirty="0" err="1">
                <a:solidFill>
                  <a:srgbClr val="F0F9FA"/>
                </a:solidFill>
                <a:latin typeface="Times New Roman" panose="02020603050405020304" pitchFamily="18" charset="0"/>
                <a:cs typeface="Times New Roman" panose="02020603050405020304" pitchFamily="18" charset="0"/>
              </a:rPr>
              <a:t>thành</a:t>
            </a:r>
            <a:r>
              <a:rPr lang="en-US" sz="4613" dirty="0">
                <a:solidFill>
                  <a:srgbClr val="F0F9FA"/>
                </a:solidFill>
                <a:latin typeface="Times New Roman" panose="02020603050405020304" pitchFamily="18" charset="0"/>
                <a:cs typeface="Times New Roman" panose="02020603050405020304" pitchFamily="18" charset="0"/>
              </a:rPr>
              <a:t> </a:t>
            </a:r>
            <a:r>
              <a:rPr lang="en-US" sz="4613" dirty="0" err="1">
                <a:solidFill>
                  <a:srgbClr val="F0F9FA"/>
                </a:solidFill>
                <a:latin typeface="Times New Roman" panose="02020603050405020304" pitchFamily="18" charset="0"/>
                <a:cs typeface="Times New Roman" panose="02020603050405020304" pitchFamily="18" charset="0"/>
              </a:rPr>
              <a:t>viên</a:t>
            </a:r>
            <a:endParaRPr lang="en-US" sz="4613" dirty="0">
              <a:solidFill>
                <a:srgbClr val="F0F9FA"/>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2000302" y="5275673"/>
            <a:ext cx="6481227" cy="1090491"/>
          </a:xfrm>
          <a:prstGeom prst="rect">
            <a:avLst/>
          </a:prstGeom>
        </p:spPr>
        <p:txBody>
          <a:bodyPr lIns="0" tIns="0" rIns="0" bIns="0" rtlCol="0" anchor="t">
            <a:spAutoFit/>
          </a:bodyPr>
          <a:lstStyle/>
          <a:p>
            <a:pPr>
              <a:lnSpc>
                <a:spcPts val="2865"/>
              </a:lnSpc>
            </a:pPr>
            <a:r>
              <a:rPr lang="en-US" sz="2450" dirty="0" err="1">
                <a:solidFill>
                  <a:srgbClr val="FFFFFF"/>
                </a:solidFill>
                <a:latin typeface="Open Sans"/>
              </a:rPr>
              <a:t>Định</a:t>
            </a:r>
            <a:r>
              <a:rPr lang="en-US" sz="2450" dirty="0">
                <a:solidFill>
                  <a:srgbClr val="FFFFFF"/>
                </a:solidFill>
                <a:latin typeface="Open Sans"/>
              </a:rPr>
              <a:t> </a:t>
            </a:r>
            <a:r>
              <a:rPr lang="en-US" sz="2450" dirty="0" err="1">
                <a:solidFill>
                  <a:srgbClr val="FFFFFF"/>
                </a:solidFill>
                <a:latin typeface="Open Sans"/>
              </a:rPr>
              <a:t>hướng</a:t>
            </a:r>
            <a:r>
              <a:rPr lang="en-US" sz="2450" dirty="0">
                <a:solidFill>
                  <a:srgbClr val="FFFFFF"/>
                </a:solidFill>
                <a:latin typeface="Open Sans"/>
              </a:rPr>
              <a:t>: </a:t>
            </a:r>
            <a:r>
              <a:rPr lang="en-US" sz="2450" dirty="0" err="1">
                <a:solidFill>
                  <a:srgbClr val="FFFFFF"/>
                </a:solidFill>
                <a:latin typeface="Open Sans"/>
              </a:rPr>
              <a:t>Điều</a:t>
            </a:r>
            <a:r>
              <a:rPr lang="en-US" sz="2450" dirty="0">
                <a:solidFill>
                  <a:srgbClr val="FFFFFF"/>
                </a:solidFill>
                <a:latin typeface="Open Sans"/>
              </a:rPr>
              <a:t> </a:t>
            </a:r>
            <a:r>
              <a:rPr lang="en-US" sz="2450" dirty="0" err="1">
                <a:solidFill>
                  <a:srgbClr val="FFFFFF"/>
                </a:solidFill>
                <a:latin typeface="Open Sans"/>
              </a:rPr>
              <a:t>tra</a:t>
            </a:r>
            <a:r>
              <a:rPr lang="en-US" sz="2450" dirty="0">
                <a:solidFill>
                  <a:srgbClr val="FFFFFF"/>
                </a:solidFill>
                <a:latin typeface="Open Sans"/>
              </a:rPr>
              <a:t> </a:t>
            </a:r>
            <a:r>
              <a:rPr lang="en-US" sz="2450" dirty="0" err="1">
                <a:solidFill>
                  <a:srgbClr val="FFFFFF"/>
                </a:solidFill>
                <a:latin typeface="Open Sans"/>
              </a:rPr>
              <a:t>số</a:t>
            </a:r>
            <a:r>
              <a:rPr lang="en-US" sz="2450" dirty="0">
                <a:solidFill>
                  <a:srgbClr val="FFFFFF"/>
                </a:solidFill>
                <a:latin typeface="Open Sans"/>
              </a:rPr>
              <a:t> &amp; </a:t>
            </a:r>
            <a:r>
              <a:rPr lang="en-US" sz="2450" dirty="0" err="1">
                <a:solidFill>
                  <a:srgbClr val="FFFFFF"/>
                </a:solidFill>
                <a:latin typeface="Open Sans"/>
              </a:rPr>
              <a:t>Ứng</a:t>
            </a:r>
            <a:r>
              <a:rPr lang="en-US" sz="2450" dirty="0">
                <a:solidFill>
                  <a:srgbClr val="FFFFFF"/>
                </a:solidFill>
                <a:latin typeface="Open Sans"/>
              </a:rPr>
              <a:t> </a:t>
            </a:r>
            <a:r>
              <a:rPr lang="en-US" sz="2450" dirty="0" err="1">
                <a:solidFill>
                  <a:srgbClr val="FFFFFF"/>
                </a:solidFill>
                <a:latin typeface="Open Sans"/>
              </a:rPr>
              <a:t>phó</a:t>
            </a:r>
            <a:r>
              <a:rPr lang="en-US" sz="2450" dirty="0">
                <a:solidFill>
                  <a:srgbClr val="FFFFFF"/>
                </a:solidFill>
                <a:latin typeface="Open Sans"/>
              </a:rPr>
              <a:t> </a:t>
            </a:r>
            <a:r>
              <a:rPr lang="en-US" sz="2450" dirty="0" err="1">
                <a:solidFill>
                  <a:srgbClr val="FFFFFF"/>
                </a:solidFill>
                <a:latin typeface="Open Sans"/>
              </a:rPr>
              <a:t>sự</a:t>
            </a:r>
            <a:r>
              <a:rPr lang="en-US" sz="2450" dirty="0">
                <a:solidFill>
                  <a:srgbClr val="FFFFFF"/>
                </a:solidFill>
                <a:latin typeface="Open Sans"/>
              </a:rPr>
              <a:t> </a:t>
            </a:r>
            <a:r>
              <a:rPr lang="en-US" sz="2450" dirty="0" err="1">
                <a:solidFill>
                  <a:srgbClr val="FFFFFF"/>
                </a:solidFill>
                <a:latin typeface="Open Sans"/>
              </a:rPr>
              <a:t>cố</a:t>
            </a:r>
            <a:r>
              <a:rPr lang="en-US" sz="2450" dirty="0">
                <a:solidFill>
                  <a:srgbClr val="FFFFFF"/>
                </a:solidFill>
                <a:latin typeface="Open Sans"/>
              </a:rPr>
              <a:t>, </a:t>
            </a:r>
            <a:r>
              <a:rPr lang="en-US" sz="2450" dirty="0" err="1">
                <a:solidFill>
                  <a:srgbClr val="FFFFFF"/>
                </a:solidFill>
                <a:latin typeface="Open Sans"/>
              </a:rPr>
              <a:t>Phân</a:t>
            </a:r>
            <a:r>
              <a:rPr lang="en-US" sz="2450" dirty="0">
                <a:solidFill>
                  <a:srgbClr val="FFFFFF"/>
                </a:solidFill>
                <a:latin typeface="Open Sans"/>
              </a:rPr>
              <a:t> </a:t>
            </a:r>
            <a:r>
              <a:rPr lang="en-US" sz="2450" dirty="0" err="1">
                <a:solidFill>
                  <a:srgbClr val="FFFFFF"/>
                </a:solidFill>
                <a:latin typeface="Open Sans"/>
              </a:rPr>
              <a:t>tích</a:t>
            </a:r>
            <a:r>
              <a:rPr lang="en-US" sz="2450" dirty="0">
                <a:solidFill>
                  <a:srgbClr val="FFFFFF"/>
                </a:solidFill>
                <a:latin typeface="Open Sans"/>
              </a:rPr>
              <a:t> </a:t>
            </a:r>
            <a:r>
              <a:rPr lang="en-US" sz="2450" dirty="0" err="1">
                <a:solidFill>
                  <a:srgbClr val="FFFFFF"/>
                </a:solidFill>
                <a:latin typeface="Open Sans"/>
              </a:rPr>
              <a:t>mã</a:t>
            </a:r>
            <a:r>
              <a:rPr lang="en-US" sz="2450" dirty="0">
                <a:solidFill>
                  <a:srgbClr val="FFFFFF"/>
                </a:solidFill>
                <a:latin typeface="Open Sans"/>
              </a:rPr>
              <a:t> </a:t>
            </a:r>
            <a:r>
              <a:rPr lang="en-US" sz="2450" dirty="0" err="1">
                <a:solidFill>
                  <a:srgbClr val="FFFFFF"/>
                </a:solidFill>
                <a:latin typeface="Open Sans"/>
              </a:rPr>
              <a:t>độc</a:t>
            </a:r>
            <a:r>
              <a:rPr lang="en-US" sz="2450" dirty="0">
                <a:solidFill>
                  <a:srgbClr val="FFFFFF"/>
                </a:solidFill>
                <a:latin typeface="Open Sans"/>
              </a:rPr>
              <a:t>.</a:t>
            </a:r>
          </a:p>
          <a:p>
            <a:pPr>
              <a:lnSpc>
                <a:spcPts val="2865"/>
              </a:lnSpc>
            </a:pPr>
            <a:endParaRPr lang="en-US" sz="2047" dirty="0">
              <a:solidFill>
                <a:srgbClr val="FFFFFF"/>
              </a:solidFill>
              <a:latin typeface="Open Sans"/>
            </a:endParaRPr>
          </a:p>
        </p:txBody>
      </p:sp>
      <p:sp>
        <p:nvSpPr>
          <p:cNvPr id="14" name="TextBox 14"/>
          <p:cNvSpPr txBox="1"/>
          <p:nvPr/>
        </p:nvSpPr>
        <p:spPr>
          <a:xfrm>
            <a:off x="2000302" y="6618984"/>
            <a:ext cx="7011558" cy="1280030"/>
          </a:xfrm>
          <a:prstGeom prst="rect">
            <a:avLst/>
          </a:prstGeom>
        </p:spPr>
        <p:txBody>
          <a:bodyPr lIns="0" tIns="0" rIns="0" bIns="0" rtlCol="0" anchor="t">
            <a:spAutoFit/>
          </a:bodyPr>
          <a:lstStyle/>
          <a:p>
            <a:pPr>
              <a:lnSpc>
                <a:spcPts val="3424"/>
              </a:lnSpc>
            </a:pPr>
            <a:r>
              <a:rPr lang="en-US" sz="2446" dirty="0" err="1">
                <a:solidFill>
                  <a:srgbClr val="FFFFFF"/>
                </a:solidFill>
                <a:latin typeface="Open Sans"/>
              </a:rPr>
              <a:t>Kĩ</a:t>
            </a:r>
            <a:r>
              <a:rPr lang="en-US" sz="2446" dirty="0">
                <a:solidFill>
                  <a:srgbClr val="FFFFFF"/>
                </a:solidFill>
                <a:latin typeface="Open Sans"/>
              </a:rPr>
              <a:t> </a:t>
            </a:r>
            <a:r>
              <a:rPr lang="en-US" sz="2446" dirty="0" err="1">
                <a:solidFill>
                  <a:srgbClr val="FFFFFF"/>
                </a:solidFill>
                <a:latin typeface="Open Sans"/>
              </a:rPr>
              <a:t>năng</a:t>
            </a:r>
            <a:r>
              <a:rPr lang="en-US" sz="2446" dirty="0">
                <a:solidFill>
                  <a:srgbClr val="FFFFFF"/>
                </a:solidFill>
                <a:latin typeface="Open Sans"/>
              </a:rPr>
              <a:t>: C/C++, Python, SQL, </a:t>
            </a:r>
            <a:r>
              <a:rPr lang="en-US" sz="2446" dirty="0" err="1">
                <a:solidFill>
                  <a:srgbClr val="FFFFFF"/>
                </a:solidFill>
                <a:latin typeface="Open Sans"/>
              </a:rPr>
              <a:t>Điều</a:t>
            </a:r>
            <a:r>
              <a:rPr lang="en-US" sz="2446" dirty="0">
                <a:solidFill>
                  <a:srgbClr val="FFFFFF"/>
                </a:solidFill>
                <a:latin typeface="Open Sans"/>
              </a:rPr>
              <a:t> </a:t>
            </a:r>
            <a:r>
              <a:rPr lang="en-US" sz="2446" dirty="0" err="1">
                <a:solidFill>
                  <a:srgbClr val="FFFFFF"/>
                </a:solidFill>
                <a:latin typeface="Open Sans"/>
              </a:rPr>
              <a:t>tra</a:t>
            </a:r>
            <a:r>
              <a:rPr lang="en-US" sz="2446" dirty="0">
                <a:solidFill>
                  <a:srgbClr val="FFFFFF"/>
                </a:solidFill>
                <a:latin typeface="Open Sans"/>
              </a:rPr>
              <a:t> </a:t>
            </a:r>
            <a:r>
              <a:rPr lang="en-US" sz="2446" dirty="0" err="1">
                <a:solidFill>
                  <a:srgbClr val="FFFFFF"/>
                </a:solidFill>
                <a:latin typeface="Open Sans"/>
              </a:rPr>
              <a:t>số</a:t>
            </a:r>
            <a:r>
              <a:rPr lang="en-US" sz="2446" dirty="0">
                <a:solidFill>
                  <a:srgbClr val="FFFFFF"/>
                </a:solidFill>
                <a:latin typeface="Open Sans"/>
              </a:rPr>
              <a:t> </a:t>
            </a:r>
            <a:r>
              <a:rPr lang="en-US" sz="2446" dirty="0" err="1">
                <a:solidFill>
                  <a:srgbClr val="FFFFFF"/>
                </a:solidFill>
                <a:latin typeface="Open Sans"/>
              </a:rPr>
              <a:t>Cơ</a:t>
            </a:r>
            <a:r>
              <a:rPr lang="en-US" sz="2446" dirty="0">
                <a:solidFill>
                  <a:srgbClr val="FFFFFF"/>
                </a:solidFill>
                <a:latin typeface="Open Sans"/>
              </a:rPr>
              <a:t> </a:t>
            </a:r>
            <a:r>
              <a:rPr lang="en-US" sz="2446" dirty="0" err="1">
                <a:solidFill>
                  <a:srgbClr val="FFFFFF"/>
                </a:solidFill>
                <a:latin typeface="Open Sans"/>
              </a:rPr>
              <a:t>bản</a:t>
            </a:r>
            <a:r>
              <a:rPr lang="en-US" sz="2446" dirty="0">
                <a:solidFill>
                  <a:srgbClr val="FFFFFF"/>
                </a:solidFill>
                <a:latin typeface="Open Sans"/>
              </a:rPr>
              <a:t>, </a:t>
            </a:r>
            <a:r>
              <a:rPr lang="en-US" sz="2446" dirty="0" err="1">
                <a:solidFill>
                  <a:srgbClr val="FFFFFF"/>
                </a:solidFill>
                <a:latin typeface="Open Sans"/>
              </a:rPr>
              <a:t>Phân</a:t>
            </a:r>
            <a:r>
              <a:rPr lang="en-US" sz="2446" dirty="0">
                <a:solidFill>
                  <a:srgbClr val="FFFFFF"/>
                </a:solidFill>
                <a:latin typeface="Open Sans"/>
              </a:rPr>
              <a:t> </a:t>
            </a:r>
            <a:r>
              <a:rPr lang="en-US" sz="2446" dirty="0" err="1">
                <a:solidFill>
                  <a:srgbClr val="FFFFFF"/>
                </a:solidFill>
                <a:latin typeface="Open Sans"/>
              </a:rPr>
              <a:t>tích</a:t>
            </a:r>
            <a:r>
              <a:rPr lang="en-US" sz="2446" dirty="0">
                <a:solidFill>
                  <a:srgbClr val="FFFFFF"/>
                </a:solidFill>
                <a:latin typeface="Open Sans"/>
              </a:rPr>
              <a:t> </a:t>
            </a:r>
            <a:r>
              <a:rPr lang="en-US" sz="2446" dirty="0" err="1">
                <a:solidFill>
                  <a:srgbClr val="FFFFFF"/>
                </a:solidFill>
                <a:latin typeface="Open Sans"/>
              </a:rPr>
              <a:t>Mã</a:t>
            </a:r>
            <a:r>
              <a:rPr lang="en-US" sz="2446" dirty="0">
                <a:solidFill>
                  <a:srgbClr val="FFFFFF"/>
                </a:solidFill>
                <a:latin typeface="Open Sans"/>
              </a:rPr>
              <a:t> </a:t>
            </a:r>
            <a:r>
              <a:rPr lang="en-US" sz="2446" dirty="0" err="1">
                <a:solidFill>
                  <a:srgbClr val="FFFFFF"/>
                </a:solidFill>
                <a:latin typeface="Open Sans"/>
              </a:rPr>
              <a:t>độc</a:t>
            </a:r>
            <a:r>
              <a:rPr lang="en-US" sz="2446" dirty="0">
                <a:solidFill>
                  <a:srgbClr val="FFFFFF"/>
                </a:solidFill>
                <a:latin typeface="Open Sans"/>
              </a:rPr>
              <a:t> </a:t>
            </a:r>
            <a:r>
              <a:rPr lang="en-US" sz="2446" dirty="0" err="1">
                <a:solidFill>
                  <a:srgbClr val="FFFFFF"/>
                </a:solidFill>
                <a:latin typeface="Open Sans"/>
              </a:rPr>
              <a:t>Cơ</a:t>
            </a:r>
            <a:r>
              <a:rPr lang="en-US" sz="2446" dirty="0">
                <a:solidFill>
                  <a:srgbClr val="FFFFFF"/>
                </a:solidFill>
                <a:latin typeface="Open Sans"/>
              </a:rPr>
              <a:t> </a:t>
            </a:r>
            <a:r>
              <a:rPr lang="en-US" sz="2446" dirty="0" err="1">
                <a:solidFill>
                  <a:srgbClr val="FFFFFF"/>
                </a:solidFill>
                <a:latin typeface="Open Sans"/>
              </a:rPr>
              <a:t>bản</a:t>
            </a:r>
            <a:r>
              <a:rPr lang="en-US" sz="2446" dirty="0">
                <a:solidFill>
                  <a:srgbClr val="FFFFFF"/>
                </a:solidFill>
                <a:latin typeface="Open Sans"/>
              </a:rPr>
              <a:t> (Static/Dynamic).</a:t>
            </a:r>
          </a:p>
          <a:p>
            <a:pPr>
              <a:lnSpc>
                <a:spcPts val="3424"/>
              </a:lnSpc>
            </a:pPr>
            <a:endParaRPr lang="en-US" sz="2446" dirty="0">
              <a:solidFill>
                <a:srgbClr val="FFFFFF"/>
              </a:solidFill>
              <a:latin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grpSp>
        <p:nvGrpSpPr>
          <p:cNvPr id="2" name="Group 2"/>
          <p:cNvGrpSpPr/>
          <p:nvPr/>
        </p:nvGrpSpPr>
        <p:grpSpPr>
          <a:xfrm>
            <a:off x="9257538" y="0"/>
            <a:ext cx="9030462" cy="10287000"/>
            <a:chOff x="0" y="0"/>
            <a:chExt cx="5521960" cy="6290310"/>
          </a:xfrm>
        </p:grpSpPr>
        <p:sp>
          <p:nvSpPr>
            <p:cNvPr id="3" name="Freeform 3"/>
            <p:cNvSpPr/>
            <p:nvPr/>
          </p:nvSpPr>
          <p:spPr>
            <a:xfrm>
              <a:off x="0" y="0"/>
              <a:ext cx="5521960" cy="6290310"/>
            </a:xfrm>
            <a:custGeom>
              <a:avLst/>
              <a:gdLst/>
              <a:ahLst/>
              <a:cxnLst/>
              <a:rect l="l" t="t" r="r" b="b"/>
              <a:pathLst>
                <a:path w="5521960" h="6290310">
                  <a:moveTo>
                    <a:pt x="4061460" y="0"/>
                  </a:moveTo>
                  <a:lnTo>
                    <a:pt x="1653540" y="952500"/>
                  </a:lnTo>
                  <a:lnTo>
                    <a:pt x="1734820" y="1744980"/>
                  </a:lnTo>
                  <a:lnTo>
                    <a:pt x="67310" y="2673350"/>
                  </a:lnTo>
                  <a:lnTo>
                    <a:pt x="0" y="5040630"/>
                  </a:lnTo>
                  <a:lnTo>
                    <a:pt x="483870" y="5779770"/>
                  </a:lnTo>
                  <a:lnTo>
                    <a:pt x="565150" y="6290310"/>
                  </a:lnTo>
                  <a:lnTo>
                    <a:pt x="5521960" y="6290310"/>
                  </a:lnTo>
                  <a:lnTo>
                    <a:pt x="5521960" y="0"/>
                  </a:lnTo>
                  <a:close/>
                </a:path>
              </a:pathLst>
            </a:custGeom>
            <a:blipFill>
              <a:blip r:embed="rId2"/>
              <a:stretch>
                <a:fillRect l="-6013" r="-6013"/>
              </a:stretch>
            </a:blipFill>
          </p:spPr>
          <p:txBody>
            <a:bodyPr/>
            <a:lstStyle/>
            <a:p>
              <a:endParaRPr lang="vi-VN"/>
            </a:p>
          </p:txBody>
        </p:sp>
      </p:grpSp>
      <p:grpSp>
        <p:nvGrpSpPr>
          <p:cNvPr id="4" name="Group 4"/>
          <p:cNvGrpSpPr/>
          <p:nvPr/>
        </p:nvGrpSpPr>
        <p:grpSpPr>
          <a:xfrm>
            <a:off x="2926794" y="3944123"/>
            <a:ext cx="4186677" cy="769575"/>
            <a:chOff x="0" y="0"/>
            <a:chExt cx="3175686" cy="583739"/>
          </a:xfrm>
        </p:grpSpPr>
        <p:sp>
          <p:nvSpPr>
            <p:cNvPr id="5" name="Freeform 5"/>
            <p:cNvSpPr/>
            <p:nvPr/>
          </p:nvSpPr>
          <p:spPr>
            <a:xfrm>
              <a:off x="0" y="0"/>
              <a:ext cx="3175686" cy="583739"/>
            </a:xfrm>
            <a:custGeom>
              <a:avLst/>
              <a:gdLst/>
              <a:ahLst/>
              <a:cxnLst/>
              <a:rect l="l" t="t" r="r" b="b"/>
              <a:pathLst>
                <a:path w="3175686" h="583739">
                  <a:moveTo>
                    <a:pt x="57325" y="0"/>
                  </a:moveTo>
                  <a:lnTo>
                    <a:pt x="3118361" y="0"/>
                  </a:lnTo>
                  <a:cubicBezTo>
                    <a:pt x="3150021" y="0"/>
                    <a:pt x="3175686" y="25665"/>
                    <a:pt x="3175686" y="57325"/>
                  </a:cubicBezTo>
                  <a:lnTo>
                    <a:pt x="3175686" y="526415"/>
                  </a:lnTo>
                  <a:cubicBezTo>
                    <a:pt x="3175686" y="541618"/>
                    <a:pt x="3169646" y="556199"/>
                    <a:pt x="3158896" y="566949"/>
                  </a:cubicBezTo>
                  <a:cubicBezTo>
                    <a:pt x="3148145" y="577700"/>
                    <a:pt x="3133565" y="583739"/>
                    <a:pt x="3118361" y="583739"/>
                  </a:cubicBezTo>
                  <a:lnTo>
                    <a:pt x="57325" y="583739"/>
                  </a:lnTo>
                  <a:cubicBezTo>
                    <a:pt x="42121" y="583739"/>
                    <a:pt x="27540" y="577700"/>
                    <a:pt x="16790" y="566949"/>
                  </a:cubicBezTo>
                  <a:cubicBezTo>
                    <a:pt x="6040" y="556199"/>
                    <a:pt x="0" y="541618"/>
                    <a:pt x="0" y="526415"/>
                  </a:cubicBezTo>
                  <a:lnTo>
                    <a:pt x="0" y="57325"/>
                  </a:lnTo>
                  <a:cubicBezTo>
                    <a:pt x="0" y="42121"/>
                    <a:pt x="6040" y="27540"/>
                    <a:pt x="16790" y="16790"/>
                  </a:cubicBezTo>
                  <a:cubicBezTo>
                    <a:pt x="27540" y="6040"/>
                    <a:pt x="42121" y="0"/>
                    <a:pt x="57325" y="0"/>
                  </a:cubicBezTo>
                  <a:close/>
                </a:path>
              </a:pathLst>
            </a:custGeom>
            <a:solidFill>
              <a:srgbClr val="189FDA"/>
            </a:solidFill>
          </p:spPr>
          <p:txBody>
            <a:bodyPr/>
            <a:lstStyle/>
            <a:p>
              <a:endParaRPr lang="vi-VN"/>
            </a:p>
          </p:txBody>
        </p:sp>
        <p:sp>
          <p:nvSpPr>
            <p:cNvPr id="6" name="TextBox 6"/>
            <p:cNvSpPr txBox="1"/>
            <p:nvPr/>
          </p:nvSpPr>
          <p:spPr>
            <a:xfrm>
              <a:off x="0" y="-66675"/>
              <a:ext cx="3175686" cy="650414"/>
            </a:xfrm>
            <a:prstGeom prst="rect">
              <a:avLst/>
            </a:prstGeom>
          </p:spPr>
          <p:txBody>
            <a:bodyPr lIns="50800" tIns="50800" rIns="50800" bIns="50800" rtlCol="0" anchor="ctr"/>
            <a:lstStyle/>
            <a:p>
              <a:pPr marL="0" lvl="1" indent="0" algn="ctr">
                <a:lnSpc>
                  <a:spcPts val="4685"/>
                </a:lnSpc>
                <a:spcBef>
                  <a:spcPct val="0"/>
                </a:spcBef>
              </a:pPr>
              <a:r>
                <a:rPr lang="en-US" sz="3347">
                  <a:solidFill>
                    <a:srgbClr val="FFFFFF"/>
                  </a:solidFill>
                  <a:latin typeface="Open Sans Bold"/>
                </a:rPr>
                <a:t>Mạc Quang Huy</a:t>
              </a:r>
            </a:p>
          </p:txBody>
        </p:sp>
      </p:grpSp>
      <p:sp>
        <p:nvSpPr>
          <p:cNvPr id="7" name="Freeform 7"/>
          <p:cNvSpPr/>
          <p:nvPr/>
        </p:nvSpPr>
        <p:spPr>
          <a:xfrm>
            <a:off x="-1848144" y="8930730"/>
            <a:ext cx="7033390" cy="7137204"/>
          </a:xfrm>
          <a:custGeom>
            <a:avLst/>
            <a:gdLst/>
            <a:ahLst/>
            <a:cxnLst/>
            <a:rect l="l" t="t" r="r" b="b"/>
            <a:pathLst>
              <a:path w="7033390" h="7137204">
                <a:moveTo>
                  <a:pt x="0" y="0"/>
                </a:moveTo>
                <a:lnTo>
                  <a:pt x="7033390" y="0"/>
                </a:lnTo>
                <a:lnTo>
                  <a:pt x="7033390" y="7137204"/>
                </a:lnTo>
                <a:lnTo>
                  <a:pt x="0" y="7137204"/>
                </a:lnTo>
                <a:lnTo>
                  <a:pt x="0" y="0"/>
                </a:lnTo>
                <a:close/>
              </a:path>
            </a:pathLst>
          </a:custGeom>
          <a:blipFill>
            <a:blip r:embed="rId3">
              <a:alphaModFix amt="23000"/>
              <a:extLst>
                <a:ext uri="{96DAC541-7B7A-43D3-8B79-37D633B846F1}">
                  <asvg:svgBlip xmlns:asvg="http://schemas.microsoft.com/office/drawing/2016/SVG/main" r:embed="rId4"/>
                </a:ext>
              </a:extLst>
            </a:blip>
            <a:stretch>
              <a:fillRect/>
            </a:stretch>
          </a:blipFill>
        </p:spPr>
        <p:txBody>
          <a:bodyPr/>
          <a:lstStyle/>
          <a:p>
            <a:endParaRPr lang="vi-VN"/>
          </a:p>
        </p:txBody>
      </p:sp>
      <p:sp>
        <p:nvSpPr>
          <p:cNvPr id="8" name="Freeform 8"/>
          <p:cNvSpPr/>
          <p:nvPr/>
        </p:nvSpPr>
        <p:spPr>
          <a:xfrm>
            <a:off x="8706918" y="1908831"/>
            <a:ext cx="1436444" cy="1439475"/>
          </a:xfrm>
          <a:custGeom>
            <a:avLst/>
            <a:gdLst/>
            <a:ahLst/>
            <a:cxnLst/>
            <a:rect l="l" t="t" r="r" b="b"/>
            <a:pathLst>
              <a:path w="1436444" h="1439475">
                <a:moveTo>
                  <a:pt x="0" y="0"/>
                </a:moveTo>
                <a:lnTo>
                  <a:pt x="1436444" y="0"/>
                </a:lnTo>
                <a:lnTo>
                  <a:pt x="1436444" y="1439475"/>
                </a:lnTo>
                <a:lnTo>
                  <a:pt x="0" y="1439475"/>
                </a:lnTo>
                <a:lnTo>
                  <a:pt x="0" y="0"/>
                </a:lnTo>
                <a:close/>
              </a:path>
            </a:pathLst>
          </a:custGeom>
          <a:blipFill>
            <a:blip r:embed="rId5"/>
            <a:stretch>
              <a:fillRect/>
            </a:stretch>
          </a:blipFill>
        </p:spPr>
        <p:txBody>
          <a:bodyPr/>
          <a:lstStyle/>
          <a:p>
            <a:endParaRPr lang="vi-VN"/>
          </a:p>
        </p:txBody>
      </p:sp>
      <p:sp>
        <p:nvSpPr>
          <p:cNvPr id="9" name="Freeform 9"/>
          <p:cNvSpPr/>
          <p:nvPr/>
        </p:nvSpPr>
        <p:spPr>
          <a:xfrm>
            <a:off x="8371715" y="1056214"/>
            <a:ext cx="640145" cy="641496"/>
          </a:xfrm>
          <a:custGeom>
            <a:avLst/>
            <a:gdLst/>
            <a:ahLst/>
            <a:cxnLst/>
            <a:rect l="l" t="t" r="r" b="b"/>
            <a:pathLst>
              <a:path w="640145" h="641496">
                <a:moveTo>
                  <a:pt x="0" y="0"/>
                </a:moveTo>
                <a:lnTo>
                  <a:pt x="640145" y="0"/>
                </a:lnTo>
                <a:lnTo>
                  <a:pt x="640145" y="641496"/>
                </a:lnTo>
                <a:lnTo>
                  <a:pt x="0" y="641496"/>
                </a:lnTo>
                <a:lnTo>
                  <a:pt x="0" y="0"/>
                </a:lnTo>
                <a:close/>
              </a:path>
            </a:pathLst>
          </a:custGeom>
          <a:blipFill>
            <a:blip r:embed="rId5"/>
            <a:stretch>
              <a:fillRect/>
            </a:stretch>
          </a:blipFill>
        </p:spPr>
        <p:txBody>
          <a:bodyPr/>
          <a:lstStyle/>
          <a:p>
            <a:endParaRPr lang="vi-VN"/>
          </a:p>
        </p:txBody>
      </p:sp>
      <p:sp>
        <p:nvSpPr>
          <p:cNvPr id="10" name="Freeform 10"/>
          <p:cNvSpPr/>
          <p:nvPr/>
        </p:nvSpPr>
        <p:spPr>
          <a:xfrm>
            <a:off x="9551318" y="637054"/>
            <a:ext cx="352892" cy="353636"/>
          </a:xfrm>
          <a:custGeom>
            <a:avLst/>
            <a:gdLst/>
            <a:ahLst/>
            <a:cxnLst/>
            <a:rect l="l" t="t" r="r" b="b"/>
            <a:pathLst>
              <a:path w="352892" h="353636">
                <a:moveTo>
                  <a:pt x="0" y="0"/>
                </a:moveTo>
                <a:lnTo>
                  <a:pt x="352891" y="0"/>
                </a:lnTo>
                <a:lnTo>
                  <a:pt x="352891" y="353636"/>
                </a:lnTo>
                <a:lnTo>
                  <a:pt x="0" y="353636"/>
                </a:lnTo>
                <a:lnTo>
                  <a:pt x="0" y="0"/>
                </a:lnTo>
                <a:close/>
              </a:path>
            </a:pathLst>
          </a:custGeom>
          <a:blipFill>
            <a:blip r:embed="rId5"/>
            <a:stretch>
              <a:fillRect/>
            </a:stretch>
          </a:blipFill>
        </p:spPr>
        <p:txBody>
          <a:bodyPr/>
          <a:lstStyle/>
          <a:p>
            <a:endParaRPr lang="vi-VN"/>
          </a:p>
        </p:txBody>
      </p:sp>
      <p:sp>
        <p:nvSpPr>
          <p:cNvPr id="11" name="Freeform 11"/>
          <p:cNvSpPr/>
          <p:nvPr/>
        </p:nvSpPr>
        <p:spPr>
          <a:xfrm>
            <a:off x="-2504408" y="-6286978"/>
            <a:ext cx="8345920" cy="8469107"/>
          </a:xfrm>
          <a:custGeom>
            <a:avLst/>
            <a:gdLst/>
            <a:ahLst/>
            <a:cxnLst/>
            <a:rect l="l" t="t" r="r" b="b"/>
            <a:pathLst>
              <a:path w="8345920" h="8469107">
                <a:moveTo>
                  <a:pt x="0" y="0"/>
                </a:moveTo>
                <a:lnTo>
                  <a:pt x="8345919" y="0"/>
                </a:lnTo>
                <a:lnTo>
                  <a:pt x="8345919" y="8469106"/>
                </a:lnTo>
                <a:lnTo>
                  <a:pt x="0" y="8469106"/>
                </a:lnTo>
                <a:lnTo>
                  <a:pt x="0" y="0"/>
                </a:lnTo>
                <a:close/>
              </a:path>
            </a:pathLst>
          </a:custGeom>
          <a:blipFill>
            <a:blip r:embed="rId3">
              <a:alphaModFix amt="23000"/>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TextBox 12"/>
          <p:cNvSpPr txBox="1"/>
          <p:nvPr/>
        </p:nvSpPr>
        <p:spPr>
          <a:xfrm>
            <a:off x="1668551" y="2086878"/>
            <a:ext cx="6703164" cy="763863"/>
          </a:xfrm>
          <a:prstGeom prst="rect">
            <a:avLst/>
          </a:prstGeom>
        </p:spPr>
        <p:txBody>
          <a:bodyPr lIns="0" tIns="0" rIns="0" bIns="0" rtlCol="0" anchor="t">
            <a:spAutoFit/>
          </a:bodyPr>
          <a:lstStyle/>
          <a:p>
            <a:pPr marL="0" lvl="0" indent="0">
              <a:lnSpc>
                <a:spcPts val="6458"/>
              </a:lnSpc>
              <a:spcBef>
                <a:spcPct val="0"/>
              </a:spcBef>
            </a:pPr>
            <a:r>
              <a:rPr lang="en-US" sz="4613" dirty="0">
                <a:solidFill>
                  <a:srgbClr val="F0F9FA"/>
                </a:solidFill>
                <a:latin typeface="Times New Roman" panose="02020603050405020304" pitchFamily="18" charset="0"/>
                <a:cs typeface="Times New Roman" panose="02020603050405020304" pitchFamily="18" charset="0"/>
              </a:rPr>
              <a:t>01.Giới </a:t>
            </a:r>
            <a:r>
              <a:rPr lang="en-US" sz="4613" dirty="0" err="1">
                <a:solidFill>
                  <a:srgbClr val="F0F9FA"/>
                </a:solidFill>
                <a:latin typeface="Times New Roman" panose="02020603050405020304" pitchFamily="18" charset="0"/>
                <a:cs typeface="Times New Roman" panose="02020603050405020304" pitchFamily="18" charset="0"/>
              </a:rPr>
              <a:t>thiệu</a:t>
            </a:r>
            <a:r>
              <a:rPr lang="en-US" sz="4613" dirty="0">
                <a:solidFill>
                  <a:srgbClr val="F0F9FA"/>
                </a:solidFill>
                <a:latin typeface="Times New Roman" panose="02020603050405020304" pitchFamily="18" charset="0"/>
                <a:cs typeface="Times New Roman" panose="02020603050405020304" pitchFamily="18" charset="0"/>
              </a:rPr>
              <a:t> </a:t>
            </a:r>
            <a:r>
              <a:rPr lang="en-US" sz="4613" dirty="0" err="1">
                <a:solidFill>
                  <a:srgbClr val="F0F9FA"/>
                </a:solidFill>
                <a:latin typeface="Times New Roman" panose="02020603050405020304" pitchFamily="18" charset="0"/>
                <a:cs typeface="Times New Roman" panose="02020603050405020304" pitchFamily="18" charset="0"/>
              </a:rPr>
              <a:t>thành</a:t>
            </a:r>
            <a:r>
              <a:rPr lang="en-US" sz="4613" dirty="0">
                <a:solidFill>
                  <a:srgbClr val="F0F9FA"/>
                </a:solidFill>
                <a:latin typeface="Times New Roman" panose="02020603050405020304" pitchFamily="18" charset="0"/>
                <a:cs typeface="Times New Roman" panose="02020603050405020304" pitchFamily="18" charset="0"/>
              </a:rPr>
              <a:t> </a:t>
            </a:r>
            <a:r>
              <a:rPr lang="en-US" sz="4613" dirty="0" err="1">
                <a:solidFill>
                  <a:srgbClr val="F0F9FA"/>
                </a:solidFill>
                <a:latin typeface="Times New Roman" panose="02020603050405020304" pitchFamily="18" charset="0"/>
                <a:cs typeface="Times New Roman" panose="02020603050405020304" pitchFamily="18" charset="0"/>
              </a:rPr>
              <a:t>viên</a:t>
            </a:r>
            <a:endParaRPr lang="en-US" sz="4613" dirty="0">
              <a:solidFill>
                <a:srgbClr val="F0F9FA"/>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2000302" y="5275673"/>
            <a:ext cx="6481227" cy="1090491"/>
          </a:xfrm>
          <a:prstGeom prst="rect">
            <a:avLst/>
          </a:prstGeom>
        </p:spPr>
        <p:txBody>
          <a:bodyPr lIns="0" tIns="0" rIns="0" bIns="0" rtlCol="0" anchor="t">
            <a:spAutoFit/>
          </a:bodyPr>
          <a:lstStyle/>
          <a:p>
            <a:pPr>
              <a:lnSpc>
                <a:spcPts val="2865"/>
              </a:lnSpc>
            </a:pPr>
            <a:r>
              <a:rPr lang="en-US" sz="2450" dirty="0" err="1">
                <a:solidFill>
                  <a:srgbClr val="FFFFFF"/>
                </a:solidFill>
                <a:latin typeface="Open Sans"/>
              </a:rPr>
              <a:t>Định</a:t>
            </a:r>
            <a:r>
              <a:rPr lang="en-US" sz="2450" dirty="0">
                <a:solidFill>
                  <a:srgbClr val="FFFFFF"/>
                </a:solidFill>
                <a:latin typeface="Open Sans"/>
              </a:rPr>
              <a:t> </a:t>
            </a:r>
            <a:r>
              <a:rPr lang="en-US" sz="2450" dirty="0" err="1">
                <a:solidFill>
                  <a:srgbClr val="FFFFFF"/>
                </a:solidFill>
                <a:latin typeface="Open Sans"/>
              </a:rPr>
              <a:t>hướng</a:t>
            </a:r>
            <a:r>
              <a:rPr lang="en-US" sz="2450" dirty="0">
                <a:solidFill>
                  <a:srgbClr val="FFFFFF"/>
                </a:solidFill>
                <a:latin typeface="Open Sans"/>
              </a:rPr>
              <a:t>: An </a:t>
            </a:r>
            <a:r>
              <a:rPr lang="en-US" sz="2450" dirty="0" err="1">
                <a:solidFill>
                  <a:srgbClr val="FFFFFF"/>
                </a:solidFill>
                <a:latin typeface="Open Sans"/>
              </a:rPr>
              <a:t>toàn</a:t>
            </a:r>
            <a:r>
              <a:rPr lang="en-US" sz="2450" dirty="0">
                <a:solidFill>
                  <a:srgbClr val="FFFFFF"/>
                </a:solidFill>
                <a:latin typeface="Open Sans"/>
              </a:rPr>
              <a:t> Thông tin (</a:t>
            </a:r>
            <a:r>
              <a:rPr lang="en-US" sz="2450" dirty="0" err="1">
                <a:solidFill>
                  <a:srgbClr val="FFFFFF"/>
                </a:solidFill>
                <a:latin typeface="Open Sans"/>
              </a:rPr>
              <a:t>Đang</a:t>
            </a:r>
            <a:r>
              <a:rPr lang="en-US" sz="2450" dirty="0">
                <a:solidFill>
                  <a:srgbClr val="FFFFFF"/>
                </a:solidFill>
                <a:latin typeface="Open Sans"/>
              </a:rPr>
              <a:t> </a:t>
            </a:r>
            <a:r>
              <a:rPr lang="en-US" sz="2450" dirty="0" err="1">
                <a:solidFill>
                  <a:srgbClr val="FFFFFF"/>
                </a:solidFill>
                <a:latin typeface="Open Sans"/>
              </a:rPr>
              <a:t>tìm</a:t>
            </a:r>
            <a:r>
              <a:rPr lang="en-US" sz="2450" dirty="0">
                <a:solidFill>
                  <a:srgbClr val="FFFFFF"/>
                </a:solidFill>
                <a:latin typeface="Open Sans"/>
              </a:rPr>
              <a:t> </a:t>
            </a:r>
            <a:r>
              <a:rPr lang="en-US" sz="2450" dirty="0" err="1">
                <a:solidFill>
                  <a:srgbClr val="FFFFFF"/>
                </a:solidFill>
                <a:latin typeface="Open Sans"/>
              </a:rPr>
              <a:t>hiểu</a:t>
            </a:r>
            <a:r>
              <a:rPr lang="en-US" sz="2450" dirty="0">
                <a:solidFill>
                  <a:srgbClr val="FFFFFF"/>
                </a:solidFill>
                <a:latin typeface="Open Sans"/>
              </a:rPr>
              <a:t>).</a:t>
            </a:r>
          </a:p>
          <a:p>
            <a:pPr>
              <a:lnSpc>
                <a:spcPts val="2865"/>
              </a:lnSpc>
            </a:pPr>
            <a:endParaRPr lang="en-US" sz="2047" dirty="0">
              <a:solidFill>
                <a:srgbClr val="FFFFFF"/>
              </a:solidFill>
              <a:latin typeface="Open Sans"/>
            </a:endParaRPr>
          </a:p>
        </p:txBody>
      </p:sp>
      <p:sp>
        <p:nvSpPr>
          <p:cNvPr id="14" name="TextBox 14"/>
          <p:cNvSpPr txBox="1"/>
          <p:nvPr/>
        </p:nvSpPr>
        <p:spPr>
          <a:xfrm>
            <a:off x="2000302" y="6618984"/>
            <a:ext cx="7011558" cy="840942"/>
          </a:xfrm>
          <a:prstGeom prst="rect">
            <a:avLst/>
          </a:prstGeom>
        </p:spPr>
        <p:txBody>
          <a:bodyPr lIns="0" tIns="0" rIns="0" bIns="0" rtlCol="0" anchor="t">
            <a:spAutoFit/>
          </a:bodyPr>
          <a:lstStyle/>
          <a:p>
            <a:pPr>
              <a:lnSpc>
                <a:spcPts val="3424"/>
              </a:lnSpc>
            </a:pPr>
            <a:r>
              <a:rPr lang="en-US" sz="2446">
                <a:solidFill>
                  <a:srgbClr val="FFFFFF"/>
                </a:solidFill>
                <a:latin typeface="Open Sans"/>
              </a:rPr>
              <a:t>Kĩ năng: Lập trình C/C++.</a:t>
            </a:r>
          </a:p>
          <a:p>
            <a:pPr>
              <a:lnSpc>
                <a:spcPts val="3424"/>
              </a:lnSpc>
            </a:pPr>
            <a:endParaRPr lang="en-US" sz="2446">
              <a:solidFill>
                <a:srgbClr val="FFFFFF"/>
              </a:solidFill>
              <a:latin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2" name="TextBox 2"/>
          <p:cNvSpPr txBox="1"/>
          <p:nvPr/>
        </p:nvSpPr>
        <p:spPr>
          <a:xfrm>
            <a:off x="4408252" y="1560405"/>
            <a:ext cx="9527756" cy="7492183"/>
          </a:xfrm>
          <a:prstGeom prst="rect">
            <a:avLst/>
          </a:prstGeom>
        </p:spPr>
        <p:txBody>
          <a:bodyPr lIns="0" tIns="0" rIns="0" bIns="0" rtlCol="0" anchor="t">
            <a:spAutoFit/>
          </a:bodyPr>
          <a:lstStyle/>
          <a:p>
            <a:pPr marL="544175" lvl="1" indent="-272087">
              <a:lnSpc>
                <a:spcPts val="3528"/>
              </a:lnSpc>
              <a:buFont typeface="Arial"/>
              <a:buChar char="•"/>
            </a:pPr>
            <a:r>
              <a:rPr lang="en-US" sz="2520">
                <a:solidFill>
                  <a:srgbClr val="FFFFFF"/>
                </a:solidFill>
                <a:latin typeface="Open Sans"/>
              </a:rPr>
              <a:t>Trong cuộc sống hiện đại ngày nay, việc đảm bảo tính bảo mật trên không gian mạng là vô cùng quan trọng. Các thiết bị công nghệ cao, đặc biệt là các máy tính cá nhân (PC) đang trở thành mục tiêu mới với nhiều hình thức tấn công và khai thác khác nhau, gây ra hậu quả khôn lường.</a:t>
            </a:r>
          </a:p>
          <a:p>
            <a:pPr>
              <a:lnSpc>
                <a:spcPts val="3528"/>
              </a:lnSpc>
            </a:pPr>
            <a:endParaRPr lang="en-US" sz="2520">
              <a:solidFill>
                <a:srgbClr val="FFFFFF"/>
              </a:solidFill>
              <a:latin typeface="Open Sans"/>
            </a:endParaRPr>
          </a:p>
          <a:p>
            <a:pPr marL="544175" lvl="1" indent="-272087">
              <a:lnSpc>
                <a:spcPts val="3528"/>
              </a:lnSpc>
              <a:buFont typeface="Arial"/>
              <a:buChar char="•"/>
            </a:pPr>
            <a:r>
              <a:rPr lang="en-US" sz="2520">
                <a:solidFill>
                  <a:srgbClr val="FFFFFF"/>
                </a:solidFill>
                <a:latin typeface="Open Sans"/>
              </a:rPr>
              <a:t>Theo ghi nhận của Cục An ninh mạng và phòng chống tội phạm sử dụng công nghệ cao (A05), trong 6 tháng đầu năm 2022, Bộ Công an đã phát hiện và xử lý 840 chuyên án, vụ việc liên quan đến lừa đảo, chiếm đoạt tài sản qua mạng. “Các vụ việc đã tăng 42% so với 6 tháng cuối năm 2021. Đây là con số đáng báo động.” – Đại tá Nguyễn Ngọc Cương.</a:t>
            </a:r>
          </a:p>
          <a:p>
            <a:pPr>
              <a:lnSpc>
                <a:spcPts val="3528"/>
              </a:lnSpc>
            </a:pPr>
            <a:endParaRPr lang="en-US" sz="2520">
              <a:solidFill>
                <a:srgbClr val="FFFFFF"/>
              </a:solidFill>
              <a:latin typeface="Open Sans"/>
            </a:endParaRPr>
          </a:p>
          <a:p>
            <a:pPr marL="544175" lvl="1" indent="-272087" algn="l">
              <a:lnSpc>
                <a:spcPts val="3528"/>
              </a:lnSpc>
              <a:spcBef>
                <a:spcPct val="0"/>
              </a:spcBef>
              <a:buFont typeface="Arial"/>
              <a:buChar char="•"/>
            </a:pPr>
            <a:r>
              <a:rPr lang="en-US" sz="2520">
                <a:solidFill>
                  <a:srgbClr val="FFFFFF"/>
                </a:solidFill>
                <a:latin typeface="Open Sans"/>
              </a:rPr>
              <a:t>Vì vậy, việc tham gia nghiên cứu, hiểu biết và phòng chống các hình thức lừa đảo, gián điệp, theo dõi trên không gian mạng là điều vô cùng cần thiết trong kỉ nguyên Chuyển đổi số như hiện nay.</a:t>
            </a:r>
          </a:p>
        </p:txBody>
      </p:sp>
      <p:sp>
        <p:nvSpPr>
          <p:cNvPr id="3" name="Freeform 3"/>
          <p:cNvSpPr/>
          <p:nvPr/>
        </p:nvSpPr>
        <p:spPr>
          <a:xfrm>
            <a:off x="1629533" y="2193514"/>
            <a:ext cx="3729096" cy="6859074"/>
          </a:xfrm>
          <a:custGeom>
            <a:avLst/>
            <a:gdLst/>
            <a:ahLst/>
            <a:cxnLst/>
            <a:rect l="l" t="t" r="r" b="b"/>
            <a:pathLst>
              <a:path w="3729096" h="6859074">
                <a:moveTo>
                  <a:pt x="0" y="0"/>
                </a:moveTo>
                <a:lnTo>
                  <a:pt x="3729097" y="0"/>
                </a:lnTo>
                <a:lnTo>
                  <a:pt x="3729097" y="6859074"/>
                </a:lnTo>
                <a:lnTo>
                  <a:pt x="0" y="6859074"/>
                </a:lnTo>
                <a:lnTo>
                  <a:pt x="0" y="0"/>
                </a:lnTo>
                <a:close/>
              </a:path>
            </a:pathLst>
          </a:custGeom>
          <a:blipFill>
            <a:blip r:embed="rId2"/>
            <a:stretch>
              <a:fillRect/>
            </a:stretch>
          </a:blipFill>
        </p:spPr>
        <p:txBody>
          <a:bodyPr/>
          <a:lstStyle/>
          <a:p>
            <a:endParaRPr lang="vi-VN"/>
          </a:p>
        </p:txBody>
      </p:sp>
      <p:sp>
        <p:nvSpPr>
          <p:cNvPr id="4" name="Freeform 4"/>
          <p:cNvSpPr/>
          <p:nvPr/>
        </p:nvSpPr>
        <p:spPr>
          <a:xfrm>
            <a:off x="9584017" y="7150782"/>
            <a:ext cx="8703983" cy="3136218"/>
          </a:xfrm>
          <a:custGeom>
            <a:avLst/>
            <a:gdLst/>
            <a:ahLst/>
            <a:cxnLst/>
            <a:rect l="l" t="t" r="r" b="b"/>
            <a:pathLst>
              <a:path w="8703983" h="3136218">
                <a:moveTo>
                  <a:pt x="0" y="0"/>
                </a:moveTo>
                <a:lnTo>
                  <a:pt x="8703983" y="0"/>
                </a:lnTo>
                <a:lnTo>
                  <a:pt x="8703983" y="3136218"/>
                </a:lnTo>
                <a:lnTo>
                  <a:pt x="0" y="3136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Freeform 5"/>
          <p:cNvSpPr/>
          <p:nvPr/>
        </p:nvSpPr>
        <p:spPr>
          <a:xfrm flipH="1">
            <a:off x="15570529" y="621494"/>
            <a:ext cx="3377542" cy="4710414"/>
          </a:xfrm>
          <a:custGeom>
            <a:avLst/>
            <a:gdLst/>
            <a:ahLst/>
            <a:cxnLst/>
            <a:rect l="l" t="t" r="r" b="b"/>
            <a:pathLst>
              <a:path w="3377542" h="4710414">
                <a:moveTo>
                  <a:pt x="3377542" y="0"/>
                </a:moveTo>
                <a:lnTo>
                  <a:pt x="0" y="0"/>
                </a:lnTo>
                <a:lnTo>
                  <a:pt x="0" y="4710415"/>
                </a:lnTo>
                <a:lnTo>
                  <a:pt x="3377542" y="4710415"/>
                </a:lnTo>
                <a:lnTo>
                  <a:pt x="3377542" y="0"/>
                </a:lnTo>
                <a:close/>
              </a:path>
            </a:pathLst>
          </a:custGeom>
          <a:blipFill>
            <a:blip r:embed="rId5"/>
            <a:stretch>
              <a:fillRect/>
            </a:stretch>
          </a:blipFill>
        </p:spPr>
        <p:txBody>
          <a:bodyPr/>
          <a:lstStyle/>
          <a:p>
            <a:endParaRPr lang="vi-VN"/>
          </a:p>
        </p:txBody>
      </p:sp>
      <p:sp>
        <p:nvSpPr>
          <p:cNvPr id="6" name="Freeform 6"/>
          <p:cNvSpPr/>
          <p:nvPr/>
        </p:nvSpPr>
        <p:spPr>
          <a:xfrm>
            <a:off x="-963048" y="7552840"/>
            <a:ext cx="2445756" cy="3410921"/>
          </a:xfrm>
          <a:custGeom>
            <a:avLst/>
            <a:gdLst/>
            <a:ahLst/>
            <a:cxnLst/>
            <a:rect l="l" t="t" r="r" b="b"/>
            <a:pathLst>
              <a:path w="2445756" h="3410921">
                <a:moveTo>
                  <a:pt x="0" y="0"/>
                </a:moveTo>
                <a:lnTo>
                  <a:pt x="2445756" y="0"/>
                </a:lnTo>
                <a:lnTo>
                  <a:pt x="2445756" y="3410920"/>
                </a:lnTo>
                <a:lnTo>
                  <a:pt x="0" y="3410920"/>
                </a:lnTo>
                <a:lnTo>
                  <a:pt x="0" y="0"/>
                </a:lnTo>
                <a:close/>
              </a:path>
            </a:pathLst>
          </a:custGeom>
          <a:blipFill>
            <a:blip r:embed="rId5"/>
            <a:stretch>
              <a:fillRect/>
            </a:stretch>
          </a:blipFill>
        </p:spPr>
        <p:txBody>
          <a:bodyPr/>
          <a:lstStyle/>
          <a:p>
            <a:endParaRPr lang="vi-VN"/>
          </a:p>
        </p:txBody>
      </p:sp>
      <p:sp>
        <p:nvSpPr>
          <p:cNvPr id="7" name="TextBox 7"/>
          <p:cNvSpPr txBox="1"/>
          <p:nvPr/>
        </p:nvSpPr>
        <p:spPr>
          <a:xfrm>
            <a:off x="1629533" y="572593"/>
            <a:ext cx="9136591" cy="879767"/>
          </a:xfrm>
          <a:prstGeom prst="rect">
            <a:avLst/>
          </a:prstGeom>
        </p:spPr>
        <p:txBody>
          <a:bodyPr lIns="0" tIns="0" rIns="0" bIns="0" rtlCol="0" anchor="t">
            <a:spAutoFit/>
          </a:bodyPr>
          <a:lstStyle/>
          <a:p>
            <a:pPr marL="0" lvl="0" indent="0">
              <a:lnSpc>
                <a:spcPts val="7158"/>
              </a:lnSpc>
              <a:spcBef>
                <a:spcPct val="0"/>
              </a:spcBef>
            </a:pPr>
            <a:r>
              <a:rPr lang="en-US" sz="5113" dirty="0">
                <a:solidFill>
                  <a:srgbClr val="F0F9FA"/>
                </a:solidFill>
                <a:latin typeface="Times New Roman" panose="02020603050405020304" pitchFamily="18" charset="0"/>
                <a:cs typeface="Times New Roman" panose="02020603050405020304" pitchFamily="18" charset="0"/>
              </a:rPr>
              <a:t>02.Lí do </a:t>
            </a:r>
            <a:r>
              <a:rPr lang="en-US" sz="5113" dirty="0" err="1">
                <a:solidFill>
                  <a:srgbClr val="F0F9FA"/>
                </a:solidFill>
                <a:latin typeface="Times New Roman" panose="02020603050405020304" pitchFamily="18" charset="0"/>
                <a:cs typeface="Times New Roman" panose="02020603050405020304" pitchFamily="18" charset="0"/>
              </a:rPr>
              <a:t>lựa</a:t>
            </a:r>
            <a:r>
              <a:rPr lang="en-US" sz="5113" dirty="0">
                <a:solidFill>
                  <a:srgbClr val="F0F9FA"/>
                </a:solidFill>
                <a:latin typeface="Times New Roman" panose="02020603050405020304" pitchFamily="18" charset="0"/>
                <a:cs typeface="Times New Roman" panose="02020603050405020304" pitchFamily="18" charset="0"/>
              </a:rPr>
              <a:t> </a:t>
            </a:r>
            <a:r>
              <a:rPr lang="en-US" sz="5113" dirty="0" err="1">
                <a:solidFill>
                  <a:srgbClr val="F0F9FA"/>
                </a:solidFill>
                <a:latin typeface="Times New Roman" panose="02020603050405020304" pitchFamily="18" charset="0"/>
                <a:cs typeface="Times New Roman" panose="02020603050405020304" pitchFamily="18" charset="0"/>
              </a:rPr>
              <a:t>chọn</a:t>
            </a:r>
            <a:r>
              <a:rPr lang="en-US" sz="5113" dirty="0">
                <a:solidFill>
                  <a:srgbClr val="F0F9FA"/>
                </a:solidFill>
                <a:latin typeface="Times New Roman" panose="02020603050405020304" pitchFamily="18" charset="0"/>
                <a:cs typeface="Times New Roman" panose="02020603050405020304" pitchFamily="18" charset="0"/>
              </a:rPr>
              <a:t> </a:t>
            </a:r>
            <a:r>
              <a:rPr lang="en-US" sz="5113" dirty="0" err="1">
                <a:solidFill>
                  <a:srgbClr val="F0F9FA"/>
                </a:solidFill>
                <a:latin typeface="Times New Roman" panose="02020603050405020304" pitchFamily="18" charset="0"/>
                <a:cs typeface="Times New Roman" panose="02020603050405020304" pitchFamily="18" charset="0"/>
              </a:rPr>
              <a:t>đề</a:t>
            </a:r>
            <a:r>
              <a:rPr lang="en-US" sz="5113" dirty="0">
                <a:solidFill>
                  <a:srgbClr val="F0F9FA"/>
                </a:solidFill>
                <a:latin typeface="Times New Roman" panose="02020603050405020304" pitchFamily="18" charset="0"/>
                <a:cs typeface="Times New Roman" panose="02020603050405020304" pitchFamily="18" charset="0"/>
              </a:rPr>
              <a:t> </a:t>
            </a:r>
            <a:r>
              <a:rPr lang="en-US" sz="5113" dirty="0" err="1">
                <a:solidFill>
                  <a:srgbClr val="F0F9FA"/>
                </a:solidFill>
                <a:latin typeface="Times New Roman" panose="02020603050405020304" pitchFamily="18" charset="0"/>
                <a:cs typeface="Times New Roman" panose="02020603050405020304" pitchFamily="18" charset="0"/>
              </a:rPr>
              <a:t>tài</a:t>
            </a:r>
            <a:endParaRPr lang="en-US" sz="5113" dirty="0">
              <a:solidFill>
                <a:srgbClr val="F0F9FA"/>
              </a:solidFill>
              <a:latin typeface="Times New Roman" panose="02020603050405020304" pitchFamily="18" charset="0"/>
              <a:cs typeface="Times New Roman" panose="02020603050405020304" pitchFamily="18" charset="0"/>
            </a:endParaRPr>
          </a:p>
        </p:txBody>
      </p:sp>
      <p:sp>
        <p:nvSpPr>
          <p:cNvPr id="8" name="Freeform 8"/>
          <p:cNvSpPr/>
          <p:nvPr/>
        </p:nvSpPr>
        <p:spPr>
          <a:xfrm>
            <a:off x="13019667" y="-313856"/>
            <a:ext cx="1762498" cy="1766216"/>
          </a:xfrm>
          <a:custGeom>
            <a:avLst/>
            <a:gdLst/>
            <a:ahLst/>
            <a:cxnLst/>
            <a:rect l="l" t="t" r="r" b="b"/>
            <a:pathLst>
              <a:path w="1762498" h="1766216">
                <a:moveTo>
                  <a:pt x="0" y="0"/>
                </a:moveTo>
                <a:lnTo>
                  <a:pt x="1762497" y="0"/>
                </a:lnTo>
                <a:lnTo>
                  <a:pt x="1762497" y="1766216"/>
                </a:lnTo>
                <a:lnTo>
                  <a:pt x="0" y="1766216"/>
                </a:lnTo>
                <a:lnTo>
                  <a:pt x="0" y="0"/>
                </a:lnTo>
                <a:close/>
              </a:path>
            </a:pathLst>
          </a:custGeom>
          <a:blipFill>
            <a:blip r:embed="rId6"/>
            <a:stretch>
              <a:fillRect/>
            </a:stretch>
          </a:blipFill>
        </p:spPr>
        <p:txBody>
          <a:bodyPr/>
          <a:lstStyle/>
          <a:p>
            <a:endParaRPr lang="vi-VN"/>
          </a:p>
        </p:txBody>
      </p:sp>
      <p:sp>
        <p:nvSpPr>
          <p:cNvPr id="9" name="Freeform 9"/>
          <p:cNvSpPr/>
          <p:nvPr/>
        </p:nvSpPr>
        <p:spPr>
          <a:xfrm>
            <a:off x="10850354" y="145592"/>
            <a:ext cx="474900" cy="475902"/>
          </a:xfrm>
          <a:custGeom>
            <a:avLst/>
            <a:gdLst/>
            <a:ahLst/>
            <a:cxnLst/>
            <a:rect l="l" t="t" r="r" b="b"/>
            <a:pathLst>
              <a:path w="474900" h="475902">
                <a:moveTo>
                  <a:pt x="0" y="0"/>
                </a:moveTo>
                <a:lnTo>
                  <a:pt x="474901" y="0"/>
                </a:lnTo>
                <a:lnTo>
                  <a:pt x="474901" y="475902"/>
                </a:lnTo>
                <a:lnTo>
                  <a:pt x="0" y="475902"/>
                </a:lnTo>
                <a:lnTo>
                  <a:pt x="0" y="0"/>
                </a:lnTo>
                <a:close/>
              </a:path>
            </a:pathLst>
          </a:custGeom>
          <a:blipFill>
            <a:blip r:embed="rId6"/>
            <a:stretch>
              <a:fillRect/>
            </a:stretch>
          </a:blipFill>
        </p:spPr>
        <p:txBody>
          <a:bodyPr/>
          <a:lstStyle/>
          <a:p>
            <a:endParaRPr lang="vi-VN"/>
          </a:p>
        </p:txBody>
      </p:sp>
      <p:sp>
        <p:nvSpPr>
          <p:cNvPr id="10" name="Freeform 10"/>
          <p:cNvSpPr/>
          <p:nvPr/>
        </p:nvSpPr>
        <p:spPr>
          <a:xfrm>
            <a:off x="-1207800" y="1028700"/>
            <a:ext cx="1762498" cy="1766216"/>
          </a:xfrm>
          <a:custGeom>
            <a:avLst/>
            <a:gdLst/>
            <a:ahLst/>
            <a:cxnLst/>
            <a:rect l="l" t="t" r="r" b="b"/>
            <a:pathLst>
              <a:path w="1762498" h="1766216">
                <a:moveTo>
                  <a:pt x="0" y="0"/>
                </a:moveTo>
                <a:lnTo>
                  <a:pt x="1762497" y="0"/>
                </a:lnTo>
                <a:lnTo>
                  <a:pt x="1762497" y="1766216"/>
                </a:lnTo>
                <a:lnTo>
                  <a:pt x="0" y="1766216"/>
                </a:lnTo>
                <a:lnTo>
                  <a:pt x="0" y="0"/>
                </a:lnTo>
                <a:close/>
              </a:path>
            </a:pathLst>
          </a:custGeom>
          <a:blipFill>
            <a:blip r:embed="rId6"/>
            <a:stretch>
              <a:fillRect/>
            </a:stretch>
          </a:blipFill>
        </p:spPr>
        <p:txBody>
          <a:bodyPr/>
          <a:lstStyle/>
          <a:p>
            <a:endParaRPr lang="vi-VN"/>
          </a:p>
        </p:txBody>
      </p:sp>
      <p:sp>
        <p:nvSpPr>
          <p:cNvPr id="11" name="Freeform 11"/>
          <p:cNvSpPr/>
          <p:nvPr/>
        </p:nvSpPr>
        <p:spPr>
          <a:xfrm>
            <a:off x="14218816" y="2291288"/>
            <a:ext cx="683970" cy="685413"/>
          </a:xfrm>
          <a:custGeom>
            <a:avLst/>
            <a:gdLst/>
            <a:ahLst/>
            <a:cxnLst/>
            <a:rect l="l" t="t" r="r" b="b"/>
            <a:pathLst>
              <a:path w="683970" h="685413">
                <a:moveTo>
                  <a:pt x="0" y="0"/>
                </a:moveTo>
                <a:lnTo>
                  <a:pt x="683970" y="0"/>
                </a:lnTo>
                <a:lnTo>
                  <a:pt x="683970" y="685413"/>
                </a:lnTo>
                <a:lnTo>
                  <a:pt x="0" y="685413"/>
                </a:lnTo>
                <a:lnTo>
                  <a:pt x="0" y="0"/>
                </a:lnTo>
                <a:close/>
              </a:path>
            </a:pathLst>
          </a:custGeom>
          <a:blipFill>
            <a:blip r:embed="rId6"/>
            <a:stretch>
              <a:fillRect/>
            </a:stretch>
          </a:blipFill>
        </p:spPr>
        <p:txBody>
          <a:bodyPr/>
          <a:lstStyle/>
          <a:p>
            <a:endParaRPr lang="vi-V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2" name="Freeform 2"/>
          <p:cNvSpPr/>
          <p:nvPr/>
        </p:nvSpPr>
        <p:spPr>
          <a:xfrm>
            <a:off x="15132195" y="6499234"/>
            <a:ext cx="3256108" cy="4536535"/>
          </a:xfrm>
          <a:custGeom>
            <a:avLst/>
            <a:gdLst/>
            <a:ahLst/>
            <a:cxnLst/>
            <a:rect l="l" t="t" r="r" b="b"/>
            <a:pathLst>
              <a:path w="3256108" h="4536535">
                <a:moveTo>
                  <a:pt x="0" y="0"/>
                </a:moveTo>
                <a:lnTo>
                  <a:pt x="3256107" y="0"/>
                </a:lnTo>
                <a:lnTo>
                  <a:pt x="3256107" y="4536534"/>
                </a:lnTo>
                <a:lnTo>
                  <a:pt x="0" y="4536534"/>
                </a:lnTo>
                <a:lnTo>
                  <a:pt x="0" y="0"/>
                </a:lnTo>
                <a:close/>
              </a:path>
            </a:pathLst>
          </a:custGeom>
          <a:blipFill>
            <a:blip r:embed="rId2"/>
            <a:stretch>
              <a:fillRect/>
            </a:stretch>
          </a:blipFill>
        </p:spPr>
        <p:txBody>
          <a:bodyPr/>
          <a:lstStyle/>
          <a:p>
            <a:endParaRPr lang="vi-VN"/>
          </a:p>
        </p:txBody>
      </p:sp>
      <p:sp>
        <p:nvSpPr>
          <p:cNvPr id="3" name="Freeform 3"/>
          <p:cNvSpPr/>
          <p:nvPr/>
        </p:nvSpPr>
        <p:spPr>
          <a:xfrm>
            <a:off x="0" y="7009103"/>
            <a:ext cx="2935779" cy="3277897"/>
          </a:xfrm>
          <a:custGeom>
            <a:avLst/>
            <a:gdLst/>
            <a:ahLst/>
            <a:cxnLst/>
            <a:rect l="l" t="t" r="r" b="b"/>
            <a:pathLst>
              <a:path w="2935779" h="3277897">
                <a:moveTo>
                  <a:pt x="0" y="0"/>
                </a:moveTo>
                <a:lnTo>
                  <a:pt x="2935779" y="0"/>
                </a:lnTo>
                <a:lnTo>
                  <a:pt x="2935779" y="3277897"/>
                </a:lnTo>
                <a:lnTo>
                  <a:pt x="0" y="3277897"/>
                </a:lnTo>
                <a:lnTo>
                  <a:pt x="0" y="0"/>
                </a:lnTo>
                <a:close/>
              </a:path>
            </a:pathLst>
          </a:custGeom>
          <a:blipFill>
            <a:blip r:embed="rId3"/>
            <a:stretch>
              <a:fillRect/>
            </a:stretch>
          </a:blipFill>
        </p:spPr>
        <p:txBody>
          <a:bodyPr/>
          <a:lstStyle/>
          <a:p>
            <a:endParaRPr lang="vi-VN"/>
          </a:p>
        </p:txBody>
      </p:sp>
      <p:sp>
        <p:nvSpPr>
          <p:cNvPr id="4" name="Freeform 4"/>
          <p:cNvSpPr/>
          <p:nvPr/>
        </p:nvSpPr>
        <p:spPr>
          <a:xfrm>
            <a:off x="12990421" y="8568935"/>
            <a:ext cx="1584629" cy="2466833"/>
          </a:xfrm>
          <a:custGeom>
            <a:avLst/>
            <a:gdLst/>
            <a:ahLst/>
            <a:cxnLst/>
            <a:rect l="l" t="t" r="r" b="b"/>
            <a:pathLst>
              <a:path w="1584629" h="2466833">
                <a:moveTo>
                  <a:pt x="0" y="0"/>
                </a:moveTo>
                <a:lnTo>
                  <a:pt x="1584629" y="0"/>
                </a:lnTo>
                <a:lnTo>
                  <a:pt x="1584629" y="2466833"/>
                </a:lnTo>
                <a:lnTo>
                  <a:pt x="0" y="2466833"/>
                </a:lnTo>
                <a:lnTo>
                  <a:pt x="0" y="0"/>
                </a:lnTo>
                <a:close/>
              </a:path>
            </a:pathLst>
          </a:custGeom>
          <a:blipFill>
            <a:blip r:embed="rId4"/>
            <a:stretch>
              <a:fillRect/>
            </a:stretch>
          </a:blipFill>
        </p:spPr>
        <p:txBody>
          <a:bodyPr/>
          <a:lstStyle/>
          <a:p>
            <a:endParaRPr lang="vi-VN"/>
          </a:p>
        </p:txBody>
      </p:sp>
      <p:sp>
        <p:nvSpPr>
          <p:cNvPr id="5" name="Freeform 5"/>
          <p:cNvSpPr/>
          <p:nvPr/>
        </p:nvSpPr>
        <p:spPr>
          <a:xfrm>
            <a:off x="15132195" y="-1248546"/>
            <a:ext cx="4459844" cy="4554492"/>
          </a:xfrm>
          <a:custGeom>
            <a:avLst/>
            <a:gdLst/>
            <a:ahLst/>
            <a:cxnLst/>
            <a:rect l="l" t="t" r="r" b="b"/>
            <a:pathLst>
              <a:path w="4459844" h="4554492">
                <a:moveTo>
                  <a:pt x="0" y="0"/>
                </a:moveTo>
                <a:lnTo>
                  <a:pt x="4459843" y="0"/>
                </a:lnTo>
                <a:lnTo>
                  <a:pt x="4459843" y="4554492"/>
                </a:lnTo>
                <a:lnTo>
                  <a:pt x="0" y="4554492"/>
                </a:lnTo>
                <a:lnTo>
                  <a:pt x="0" y="0"/>
                </a:lnTo>
                <a:close/>
              </a:path>
            </a:pathLst>
          </a:custGeom>
          <a:blipFill>
            <a:blip r:embed="rId5"/>
            <a:stretch>
              <a:fillRect/>
            </a:stretch>
          </a:blipFill>
        </p:spPr>
        <p:txBody>
          <a:bodyPr/>
          <a:lstStyle/>
          <a:p>
            <a:endParaRPr lang="vi-VN"/>
          </a:p>
        </p:txBody>
      </p:sp>
      <p:sp>
        <p:nvSpPr>
          <p:cNvPr id="6" name="Freeform 6"/>
          <p:cNvSpPr/>
          <p:nvPr/>
        </p:nvSpPr>
        <p:spPr>
          <a:xfrm rot="-195339">
            <a:off x="9569906" y="-594517"/>
            <a:ext cx="3800528" cy="2842158"/>
          </a:xfrm>
          <a:custGeom>
            <a:avLst/>
            <a:gdLst/>
            <a:ahLst/>
            <a:cxnLst/>
            <a:rect l="l" t="t" r="r" b="b"/>
            <a:pathLst>
              <a:path w="3800528" h="2842158">
                <a:moveTo>
                  <a:pt x="0" y="0"/>
                </a:moveTo>
                <a:lnTo>
                  <a:pt x="3800528" y="0"/>
                </a:lnTo>
                <a:lnTo>
                  <a:pt x="3800528" y="2842157"/>
                </a:lnTo>
                <a:lnTo>
                  <a:pt x="0" y="2842157"/>
                </a:lnTo>
                <a:lnTo>
                  <a:pt x="0" y="0"/>
                </a:lnTo>
                <a:close/>
              </a:path>
            </a:pathLst>
          </a:custGeom>
          <a:blipFill>
            <a:blip r:embed="rId6"/>
            <a:stretch>
              <a:fillRect/>
            </a:stretch>
          </a:blipFill>
        </p:spPr>
        <p:txBody>
          <a:bodyPr/>
          <a:lstStyle/>
          <a:p>
            <a:endParaRPr lang="vi-VN"/>
          </a:p>
        </p:txBody>
      </p:sp>
      <p:grpSp>
        <p:nvGrpSpPr>
          <p:cNvPr id="7" name="Group 7"/>
          <p:cNvGrpSpPr/>
          <p:nvPr/>
        </p:nvGrpSpPr>
        <p:grpSpPr>
          <a:xfrm>
            <a:off x="6786818" y="2666354"/>
            <a:ext cx="4635395" cy="46353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3A9F4"/>
              </a:solidFill>
              <a:prstDash val="solid"/>
              <a:miter/>
            </a:ln>
          </p:spPr>
          <p:txBody>
            <a:bodyPr/>
            <a:lstStyle/>
            <a:p>
              <a:endParaRPr lang="vi-VN"/>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865"/>
                </a:lnSpc>
              </a:pPr>
              <a:endParaRPr/>
            </a:p>
          </p:txBody>
        </p:sp>
      </p:grpSp>
      <p:sp>
        <p:nvSpPr>
          <p:cNvPr id="10" name="TextBox 10"/>
          <p:cNvSpPr txBox="1"/>
          <p:nvPr/>
        </p:nvSpPr>
        <p:spPr>
          <a:xfrm>
            <a:off x="7424066" y="4505623"/>
            <a:ext cx="3354117" cy="615814"/>
          </a:xfrm>
          <a:prstGeom prst="rect">
            <a:avLst/>
          </a:prstGeom>
        </p:spPr>
        <p:txBody>
          <a:bodyPr lIns="0" tIns="0" rIns="0" bIns="0" rtlCol="0" anchor="t">
            <a:spAutoFit/>
          </a:bodyPr>
          <a:lstStyle/>
          <a:p>
            <a:pPr marL="0" lvl="0" indent="0" algn="ctr">
              <a:lnSpc>
                <a:spcPts val="4938"/>
              </a:lnSpc>
              <a:spcBef>
                <a:spcPct val="0"/>
              </a:spcBef>
            </a:pPr>
            <a:r>
              <a:rPr lang="en-US" sz="3527">
                <a:solidFill>
                  <a:srgbClr val="F0F9FA"/>
                </a:solidFill>
                <a:latin typeface="Cocomat Pro Heavy"/>
              </a:rPr>
              <a:t>IDEA</a:t>
            </a:r>
          </a:p>
        </p:txBody>
      </p:sp>
      <p:grpSp>
        <p:nvGrpSpPr>
          <p:cNvPr id="11" name="Group 11"/>
          <p:cNvGrpSpPr/>
          <p:nvPr/>
        </p:nvGrpSpPr>
        <p:grpSpPr>
          <a:xfrm>
            <a:off x="7630199" y="2475889"/>
            <a:ext cx="875114" cy="8751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D59"/>
            </a:solidFill>
            <a:ln w="85725" cap="sq">
              <a:solidFill>
                <a:srgbClr val="03A9F4"/>
              </a:solidFill>
              <a:prstDash val="solid"/>
              <a:miter/>
            </a:ln>
          </p:spPr>
          <p:txBody>
            <a:bodyPr/>
            <a:lstStyle/>
            <a:p>
              <a:endParaRPr lang="vi-V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Bold"/>
                </a:rPr>
                <a:t>01</a:t>
              </a:r>
            </a:p>
          </p:txBody>
        </p:sp>
      </p:grpSp>
      <p:grpSp>
        <p:nvGrpSpPr>
          <p:cNvPr id="14" name="Group 14"/>
          <p:cNvGrpSpPr/>
          <p:nvPr/>
        </p:nvGrpSpPr>
        <p:grpSpPr>
          <a:xfrm>
            <a:off x="9526206" y="2475889"/>
            <a:ext cx="875114" cy="87511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D59"/>
            </a:solidFill>
            <a:ln w="85725" cap="sq">
              <a:solidFill>
                <a:srgbClr val="03A9F4"/>
              </a:solidFill>
              <a:prstDash val="solid"/>
              <a:miter/>
            </a:ln>
          </p:spPr>
          <p:txBody>
            <a:bodyPr/>
            <a:lstStyle/>
            <a:p>
              <a:endParaRPr lang="vi-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Bold"/>
                </a:rPr>
                <a:t>02</a:t>
              </a:r>
            </a:p>
          </p:txBody>
        </p:sp>
      </p:grpSp>
      <p:grpSp>
        <p:nvGrpSpPr>
          <p:cNvPr id="17" name="Group 17"/>
          <p:cNvGrpSpPr/>
          <p:nvPr/>
        </p:nvGrpSpPr>
        <p:grpSpPr>
          <a:xfrm>
            <a:off x="6442009" y="4414073"/>
            <a:ext cx="875114" cy="87511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D59"/>
            </a:solidFill>
            <a:ln w="85725" cap="sq">
              <a:solidFill>
                <a:srgbClr val="03A9F4"/>
              </a:solidFill>
              <a:prstDash val="solid"/>
              <a:miter/>
            </a:ln>
          </p:spPr>
          <p:txBody>
            <a:bodyPr/>
            <a:lstStyle/>
            <a:p>
              <a:endParaRPr lang="vi-V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Bold"/>
                </a:rPr>
                <a:t>06</a:t>
              </a:r>
            </a:p>
          </p:txBody>
        </p:sp>
      </p:grpSp>
      <p:grpSp>
        <p:nvGrpSpPr>
          <p:cNvPr id="20" name="Group 20"/>
          <p:cNvGrpSpPr/>
          <p:nvPr/>
        </p:nvGrpSpPr>
        <p:grpSpPr>
          <a:xfrm>
            <a:off x="10970877" y="4414073"/>
            <a:ext cx="875114" cy="87511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D59"/>
            </a:solidFill>
            <a:ln w="85725" cap="sq">
              <a:solidFill>
                <a:srgbClr val="03A9F4"/>
              </a:solidFill>
              <a:prstDash val="solid"/>
              <a:miter/>
            </a:ln>
          </p:spPr>
          <p:txBody>
            <a:bodyPr/>
            <a:lstStyle/>
            <a:p>
              <a:endParaRPr lang="vi-V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Bold"/>
                </a:rPr>
                <a:t>03</a:t>
              </a:r>
            </a:p>
          </p:txBody>
        </p:sp>
      </p:grpSp>
      <p:sp>
        <p:nvSpPr>
          <p:cNvPr id="23" name="Freeform 23"/>
          <p:cNvSpPr/>
          <p:nvPr/>
        </p:nvSpPr>
        <p:spPr>
          <a:xfrm>
            <a:off x="317674" y="-6226235"/>
            <a:ext cx="8345920" cy="8469107"/>
          </a:xfrm>
          <a:custGeom>
            <a:avLst/>
            <a:gdLst/>
            <a:ahLst/>
            <a:cxnLst/>
            <a:rect l="l" t="t" r="r" b="b"/>
            <a:pathLst>
              <a:path w="8345920" h="8469107">
                <a:moveTo>
                  <a:pt x="0" y="0"/>
                </a:moveTo>
                <a:lnTo>
                  <a:pt x="8345919" y="0"/>
                </a:lnTo>
                <a:lnTo>
                  <a:pt x="8345919" y="8469106"/>
                </a:lnTo>
                <a:lnTo>
                  <a:pt x="0" y="8469106"/>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vi-VN"/>
          </a:p>
        </p:txBody>
      </p:sp>
      <p:grpSp>
        <p:nvGrpSpPr>
          <p:cNvPr id="24" name="Group 24"/>
          <p:cNvGrpSpPr/>
          <p:nvPr/>
        </p:nvGrpSpPr>
        <p:grpSpPr>
          <a:xfrm>
            <a:off x="4244663" y="546633"/>
            <a:ext cx="2617768" cy="559856"/>
            <a:chOff x="0" y="0"/>
            <a:chExt cx="1907862" cy="408030"/>
          </a:xfrm>
        </p:grpSpPr>
        <p:sp>
          <p:nvSpPr>
            <p:cNvPr id="25" name="Freeform 25"/>
            <p:cNvSpPr/>
            <p:nvPr/>
          </p:nvSpPr>
          <p:spPr>
            <a:xfrm>
              <a:off x="0" y="0"/>
              <a:ext cx="1907862" cy="408030"/>
            </a:xfrm>
            <a:custGeom>
              <a:avLst/>
              <a:gdLst/>
              <a:ahLst/>
              <a:cxnLst/>
              <a:rect l="l" t="t" r="r" b="b"/>
              <a:pathLst>
                <a:path w="1907862" h="408030">
                  <a:moveTo>
                    <a:pt x="47319" y="0"/>
                  </a:moveTo>
                  <a:lnTo>
                    <a:pt x="1860543" y="0"/>
                  </a:lnTo>
                  <a:cubicBezTo>
                    <a:pt x="1886676" y="0"/>
                    <a:pt x="1907862" y="21186"/>
                    <a:pt x="1907862" y="47319"/>
                  </a:cubicBezTo>
                  <a:lnTo>
                    <a:pt x="1907862" y="360711"/>
                  </a:lnTo>
                  <a:cubicBezTo>
                    <a:pt x="1907862" y="386845"/>
                    <a:pt x="1886676" y="408030"/>
                    <a:pt x="1860543" y="408030"/>
                  </a:cubicBezTo>
                  <a:lnTo>
                    <a:pt x="47319" y="408030"/>
                  </a:lnTo>
                  <a:cubicBezTo>
                    <a:pt x="21186" y="408030"/>
                    <a:pt x="0" y="386845"/>
                    <a:pt x="0" y="360711"/>
                  </a:cubicBezTo>
                  <a:lnTo>
                    <a:pt x="0" y="47319"/>
                  </a:lnTo>
                  <a:cubicBezTo>
                    <a:pt x="0" y="21186"/>
                    <a:pt x="21186" y="0"/>
                    <a:pt x="47319" y="0"/>
                  </a:cubicBezTo>
                  <a:close/>
                </a:path>
              </a:pathLst>
            </a:custGeom>
            <a:solidFill>
              <a:srgbClr val="189FDA"/>
            </a:solidFill>
            <a:ln cap="sq">
              <a:noFill/>
              <a:prstDash val="solid"/>
              <a:miter/>
            </a:ln>
          </p:spPr>
          <p:txBody>
            <a:bodyPr/>
            <a:lstStyle/>
            <a:p>
              <a:endParaRPr lang="vi-VN"/>
            </a:p>
          </p:txBody>
        </p:sp>
        <p:sp>
          <p:nvSpPr>
            <p:cNvPr id="26" name="TextBox 26"/>
            <p:cNvSpPr txBox="1"/>
            <p:nvPr/>
          </p:nvSpPr>
          <p:spPr>
            <a:xfrm>
              <a:off x="0" y="-38100"/>
              <a:ext cx="1907862" cy="44613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a:rPr>
                <a:t>WHAT</a:t>
              </a:r>
            </a:p>
          </p:txBody>
        </p:sp>
      </p:grpSp>
      <p:sp>
        <p:nvSpPr>
          <p:cNvPr id="27" name="TextBox 27"/>
          <p:cNvSpPr txBox="1"/>
          <p:nvPr/>
        </p:nvSpPr>
        <p:spPr>
          <a:xfrm>
            <a:off x="3511404" y="1342949"/>
            <a:ext cx="4294939" cy="1615827"/>
          </a:xfrm>
          <a:prstGeom prst="rect">
            <a:avLst/>
          </a:prstGeom>
        </p:spPr>
        <p:txBody>
          <a:bodyPr wrap="square" lIns="0" tIns="0" rIns="0" bIns="0" rtlCol="0" anchor="t">
            <a:spAutoFit/>
          </a:bodyPr>
          <a:lstStyle/>
          <a:p>
            <a:pPr>
              <a:lnSpc>
                <a:spcPts val="2131"/>
              </a:lnSpc>
            </a:pPr>
            <a:r>
              <a:rPr lang="en-US" dirty="0">
                <a:solidFill>
                  <a:srgbClr val="FFFFFF"/>
                </a:solidFill>
                <a:latin typeface="Open Sans"/>
              </a:rPr>
              <a:t>•Keylogger </a:t>
            </a:r>
            <a:r>
              <a:rPr lang="en-US" dirty="0" err="1">
                <a:solidFill>
                  <a:srgbClr val="FFFFFF"/>
                </a:solidFill>
                <a:latin typeface="Open Sans"/>
              </a:rPr>
              <a:t>là</a:t>
            </a:r>
            <a:r>
              <a:rPr lang="en-US" dirty="0">
                <a:solidFill>
                  <a:srgbClr val="FFFFFF"/>
                </a:solidFill>
                <a:latin typeface="Open Sans"/>
              </a:rPr>
              <a:t> </a:t>
            </a:r>
            <a:r>
              <a:rPr lang="en-US" dirty="0" err="1">
                <a:solidFill>
                  <a:srgbClr val="FFFFFF"/>
                </a:solidFill>
                <a:latin typeface="Open Sans"/>
              </a:rPr>
              <a:t>một</a:t>
            </a:r>
            <a:r>
              <a:rPr lang="en-US" dirty="0">
                <a:solidFill>
                  <a:srgbClr val="FFFFFF"/>
                </a:solidFill>
                <a:latin typeface="Open Sans"/>
              </a:rPr>
              <a:t> </a:t>
            </a:r>
            <a:r>
              <a:rPr lang="en-US" dirty="0" err="1">
                <a:solidFill>
                  <a:srgbClr val="FFFFFF"/>
                </a:solidFill>
                <a:latin typeface="Open Sans"/>
              </a:rPr>
              <a:t>phần</a:t>
            </a:r>
            <a:r>
              <a:rPr lang="en-US" dirty="0">
                <a:solidFill>
                  <a:srgbClr val="FFFFFF"/>
                </a:solidFill>
                <a:latin typeface="Open Sans"/>
              </a:rPr>
              <a:t> </a:t>
            </a:r>
            <a:r>
              <a:rPr lang="en-US" dirty="0" err="1">
                <a:solidFill>
                  <a:srgbClr val="FFFFFF"/>
                </a:solidFill>
                <a:latin typeface="Open Sans"/>
              </a:rPr>
              <a:t>mềm</a:t>
            </a:r>
            <a:r>
              <a:rPr lang="en-US" dirty="0">
                <a:solidFill>
                  <a:srgbClr val="FFFFFF"/>
                </a:solidFill>
                <a:latin typeface="Open Sans"/>
              </a:rPr>
              <a:t> </a:t>
            </a:r>
            <a:r>
              <a:rPr lang="en-US" dirty="0" err="1">
                <a:solidFill>
                  <a:srgbClr val="FFFFFF"/>
                </a:solidFill>
                <a:latin typeface="Open Sans"/>
              </a:rPr>
              <a:t>gián</a:t>
            </a:r>
            <a:r>
              <a:rPr lang="en-US" dirty="0">
                <a:solidFill>
                  <a:srgbClr val="FFFFFF"/>
                </a:solidFill>
                <a:latin typeface="Open Sans"/>
              </a:rPr>
              <a:t> </a:t>
            </a:r>
            <a:r>
              <a:rPr lang="en-US" dirty="0" err="1">
                <a:solidFill>
                  <a:srgbClr val="FFFFFF"/>
                </a:solidFill>
                <a:latin typeface="Open Sans"/>
              </a:rPr>
              <a:t>điệp</a:t>
            </a:r>
            <a:r>
              <a:rPr lang="en-US" dirty="0">
                <a:solidFill>
                  <a:srgbClr val="FFFFFF"/>
                </a:solidFill>
                <a:latin typeface="Open Sans"/>
              </a:rPr>
              <a:t> </a:t>
            </a:r>
            <a:r>
              <a:rPr lang="en-US" dirty="0" err="1">
                <a:solidFill>
                  <a:srgbClr val="FFFFFF"/>
                </a:solidFill>
                <a:latin typeface="Open Sans"/>
              </a:rPr>
              <a:t>sử</a:t>
            </a:r>
            <a:r>
              <a:rPr lang="en-US" dirty="0">
                <a:solidFill>
                  <a:srgbClr val="FFFFFF"/>
                </a:solidFill>
                <a:latin typeface="Open Sans"/>
              </a:rPr>
              <a:t> </a:t>
            </a:r>
            <a:r>
              <a:rPr lang="en-US" dirty="0" err="1">
                <a:solidFill>
                  <a:srgbClr val="FFFFFF"/>
                </a:solidFill>
                <a:latin typeface="Open Sans"/>
              </a:rPr>
              <a:t>dụng</a:t>
            </a:r>
            <a:r>
              <a:rPr lang="en-US" dirty="0">
                <a:solidFill>
                  <a:srgbClr val="FFFFFF"/>
                </a:solidFill>
                <a:latin typeface="Open Sans"/>
              </a:rPr>
              <a:t> </a:t>
            </a:r>
            <a:r>
              <a:rPr lang="en-US" dirty="0" err="1">
                <a:solidFill>
                  <a:srgbClr val="FFFFFF"/>
                </a:solidFill>
                <a:latin typeface="Open Sans"/>
              </a:rPr>
              <a:t>để</a:t>
            </a:r>
            <a:r>
              <a:rPr lang="en-US" dirty="0">
                <a:solidFill>
                  <a:srgbClr val="FFFFFF"/>
                </a:solidFill>
                <a:latin typeface="Open Sans"/>
              </a:rPr>
              <a:t> </a:t>
            </a:r>
            <a:r>
              <a:rPr lang="en-US" dirty="0" err="1">
                <a:solidFill>
                  <a:srgbClr val="FFFFFF"/>
                </a:solidFill>
                <a:latin typeface="Open Sans"/>
              </a:rPr>
              <a:t>theo</a:t>
            </a:r>
            <a:r>
              <a:rPr lang="en-US" dirty="0">
                <a:solidFill>
                  <a:srgbClr val="FFFFFF"/>
                </a:solidFill>
                <a:latin typeface="Open Sans"/>
              </a:rPr>
              <a:t> </a:t>
            </a:r>
            <a:r>
              <a:rPr lang="en-US" dirty="0" err="1">
                <a:solidFill>
                  <a:srgbClr val="FFFFFF"/>
                </a:solidFill>
                <a:latin typeface="Open Sans"/>
              </a:rPr>
              <a:t>dõi</a:t>
            </a:r>
            <a:r>
              <a:rPr lang="en-US" dirty="0">
                <a:solidFill>
                  <a:srgbClr val="FFFFFF"/>
                </a:solidFill>
                <a:latin typeface="Open Sans"/>
              </a:rPr>
              <a:t> </a:t>
            </a:r>
            <a:r>
              <a:rPr lang="en-US" dirty="0" err="1">
                <a:solidFill>
                  <a:srgbClr val="FFFFFF"/>
                </a:solidFill>
                <a:latin typeface="Open Sans"/>
              </a:rPr>
              <a:t>những</a:t>
            </a:r>
            <a:r>
              <a:rPr lang="en-US" dirty="0">
                <a:solidFill>
                  <a:srgbClr val="FFFFFF"/>
                </a:solidFill>
                <a:latin typeface="Open Sans"/>
              </a:rPr>
              <a:t> </a:t>
            </a:r>
            <a:r>
              <a:rPr lang="en-US" dirty="0" err="1">
                <a:solidFill>
                  <a:srgbClr val="FFFFFF"/>
                </a:solidFill>
                <a:latin typeface="Open Sans"/>
              </a:rPr>
              <a:t>phím</a:t>
            </a:r>
            <a:r>
              <a:rPr lang="en-US" dirty="0">
                <a:solidFill>
                  <a:srgbClr val="FFFFFF"/>
                </a:solidFill>
                <a:latin typeface="Open Sans"/>
              </a:rPr>
              <a:t> </a:t>
            </a:r>
            <a:r>
              <a:rPr lang="en-US" dirty="0" err="1">
                <a:solidFill>
                  <a:srgbClr val="FFFFFF"/>
                </a:solidFill>
                <a:latin typeface="Open Sans"/>
              </a:rPr>
              <a:t>bấm</a:t>
            </a:r>
            <a:r>
              <a:rPr lang="en-US" dirty="0">
                <a:solidFill>
                  <a:srgbClr val="FFFFFF"/>
                </a:solidFill>
                <a:latin typeface="Open Sans"/>
              </a:rPr>
              <a:t> </a:t>
            </a:r>
            <a:r>
              <a:rPr lang="en-US" dirty="0" err="1">
                <a:solidFill>
                  <a:srgbClr val="FFFFFF"/>
                </a:solidFill>
                <a:latin typeface="Open Sans"/>
              </a:rPr>
              <a:t>trên</a:t>
            </a:r>
            <a:r>
              <a:rPr lang="en-US" dirty="0">
                <a:solidFill>
                  <a:srgbClr val="FFFFFF"/>
                </a:solidFill>
                <a:latin typeface="Open Sans"/>
              </a:rPr>
              <a:t> </a:t>
            </a:r>
            <a:r>
              <a:rPr lang="en-US" dirty="0" err="1">
                <a:solidFill>
                  <a:srgbClr val="FFFFFF"/>
                </a:solidFill>
                <a:latin typeface="Open Sans"/>
              </a:rPr>
              <a:t>máy</a:t>
            </a:r>
            <a:r>
              <a:rPr lang="en-US" dirty="0">
                <a:solidFill>
                  <a:srgbClr val="FFFFFF"/>
                </a:solidFill>
                <a:latin typeface="Open Sans"/>
              </a:rPr>
              <a:t> </a:t>
            </a:r>
            <a:r>
              <a:rPr lang="en-US" dirty="0" err="1">
                <a:solidFill>
                  <a:srgbClr val="FFFFFF"/>
                </a:solidFill>
                <a:latin typeface="Open Sans"/>
              </a:rPr>
              <a:t>tính</a:t>
            </a:r>
            <a:r>
              <a:rPr lang="en-US" dirty="0">
                <a:solidFill>
                  <a:srgbClr val="FFFFFF"/>
                </a:solidFill>
                <a:latin typeface="Open Sans"/>
              </a:rPr>
              <a:t>, </a:t>
            </a:r>
            <a:r>
              <a:rPr lang="en-US" dirty="0" err="1">
                <a:solidFill>
                  <a:srgbClr val="FFFFFF"/>
                </a:solidFill>
                <a:latin typeface="Open Sans"/>
              </a:rPr>
              <a:t>dẫn</a:t>
            </a:r>
            <a:r>
              <a:rPr lang="en-US" dirty="0">
                <a:solidFill>
                  <a:srgbClr val="FFFFFF"/>
                </a:solidFill>
                <a:latin typeface="Open Sans"/>
              </a:rPr>
              <a:t> </a:t>
            </a:r>
            <a:r>
              <a:rPr lang="en-US" dirty="0" err="1">
                <a:solidFill>
                  <a:srgbClr val="FFFFFF"/>
                </a:solidFill>
                <a:latin typeface="Open Sans"/>
              </a:rPr>
              <a:t>tới</a:t>
            </a:r>
            <a:r>
              <a:rPr lang="en-US" dirty="0">
                <a:solidFill>
                  <a:srgbClr val="FFFFFF"/>
                </a:solidFill>
                <a:latin typeface="Open Sans"/>
              </a:rPr>
              <a:t> </a:t>
            </a:r>
            <a:r>
              <a:rPr lang="en-US" dirty="0" err="1">
                <a:solidFill>
                  <a:srgbClr val="FFFFFF"/>
                </a:solidFill>
                <a:latin typeface="Open Sans"/>
              </a:rPr>
              <a:t>nguy</a:t>
            </a:r>
            <a:r>
              <a:rPr lang="en-US" dirty="0">
                <a:solidFill>
                  <a:srgbClr val="FFFFFF"/>
                </a:solidFill>
                <a:latin typeface="Open Sans"/>
              </a:rPr>
              <a:t> </a:t>
            </a:r>
            <a:r>
              <a:rPr lang="en-US" dirty="0" err="1">
                <a:solidFill>
                  <a:srgbClr val="FFFFFF"/>
                </a:solidFill>
                <a:latin typeface="Open Sans"/>
              </a:rPr>
              <a:t>cơ</a:t>
            </a:r>
            <a:r>
              <a:rPr lang="en-US" dirty="0">
                <a:solidFill>
                  <a:srgbClr val="FFFFFF"/>
                </a:solidFill>
                <a:latin typeface="Open Sans"/>
              </a:rPr>
              <a:t> </a:t>
            </a:r>
            <a:r>
              <a:rPr lang="en-US" dirty="0" err="1">
                <a:solidFill>
                  <a:srgbClr val="FFFFFF"/>
                </a:solidFill>
                <a:latin typeface="Open Sans"/>
              </a:rPr>
              <a:t>lộ</a:t>
            </a:r>
            <a:r>
              <a:rPr lang="en-US" dirty="0">
                <a:solidFill>
                  <a:srgbClr val="FFFFFF"/>
                </a:solidFill>
                <a:latin typeface="Open Sans"/>
              </a:rPr>
              <a:t> </a:t>
            </a:r>
            <a:r>
              <a:rPr lang="en-US" dirty="0" err="1">
                <a:solidFill>
                  <a:srgbClr val="FFFFFF"/>
                </a:solidFill>
                <a:latin typeface="Open Sans"/>
              </a:rPr>
              <a:t>lọt</a:t>
            </a:r>
            <a:r>
              <a:rPr lang="en-US" dirty="0">
                <a:solidFill>
                  <a:srgbClr val="FFFFFF"/>
                </a:solidFill>
                <a:latin typeface="Open Sans"/>
              </a:rPr>
              <a:t> </a:t>
            </a:r>
            <a:r>
              <a:rPr lang="en-US" dirty="0" err="1">
                <a:solidFill>
                  <a:srgbClr val="FFFFFF"/>
                </a:solidFill>
                <a:latin typeface="Open Sans"/>
              </a:rPr>
              <a:t>các</a:t>
            </a:r>
            <a:r>
              <a:rPr lang="en-US" dirty="0">
                <a:solidFill>
                  <a:srgbClr val="FFFFFF"/>
                </a:solidFill>
                <a:latin typeface="Open Sans"/>
              </a:rPr>
              <a:t> </a:t>
            </a:r>
            <a:r>
              <a:rPr lang="en-US" dirty="0" err="1">
                <a:solidFill>
                  <a:srgbClr val="FFFFFF"/>
                </a:solidFill>
                <a:latin typeface="Open Sans"/>
              </a:rPr>
              <a:t>thông</a:t>
            </a:r>
            <a:r>
              <a:rPr lang="en-US" dirty="0">
                <a:solidFill>
                  <a:srgbClr val="FFFFFF"/>
                </a:solidFill>
                <a:latin typeface="Open Sans"/>
              </a:rPr>
              <a:t> tin </a:t>
            </a:r>
            <a:r>
              <a:rPr lang="en-US" dirty="0" err="1">
                <a:solidFill>
                  <a:srgbClr val="FFFFFF"/>
                </a:solidFill>
                <a:latin typeface="Open Sans"/>
              </a:rPr>
              <a:t>nhạy</a:t>
            </a:r>
            <a:r>
              <a:rPr lang="en-US" dirty="0">
                <a:solidFill>
                  <a:srgbClr val="FFFFFF"/>
                </a:solidFill>
                <a:latin typeface="Open Sans"/>
              </a:rPr>
              <a:t> </a:t>
            </a:r>
            <a:r>
              <a:rPr lang="en-US" dirty="0" err="1">
                <a:solidFill>
                  <a:srgbClr val="FFFFFF"/>
                </a:solidFill>
                <a:latin typeface="Open Sans"/>
              </a:rPr>
              <a:t>cảm</a:t>
            </a:r>
            <a:r>
              <a:rPr lang="en-US" dirty="0">
                <a:solidFill>
                  <a:srgbClr val="FFFFFF"/>
                </a:solidFill>
                <a:latin typeface="Open Sans"/>
              </a:rPr>
              <a:t> </a:t>
            </a:r>
            <a:r>
              <a:rPr lang="en-US" dirty="0" err="1">
                <a:solidFill>
                  <a:srgbClr val="FFFFFF"/>
                </a:solidFill>
                <a:latin typeface="Open Sans"/>
              </a:rPr>
              <a:t>khi</a:t>
            </a:r>
            <a:r>
              <a:rPr lang="en-US" dirty="0">
                <a:solidFill>
                  <a:srgbClr val="FFFFFF"/>
                </a:solidFill>
                <a:latin typeface="Open Sans"/>
              </a:rPr>
              <a:t> </a:t>
            </a:r>
            <a:r>
              <a:rPr lang="en-US" dirty="0" err="1">
                <a:solidFill>
                  <a:srgbClr val="FFFFFF"/>
                </a:solidFill>
                <a:latin typeface="Open Sans"/>
              </a:rPr>
              <a:t>thực</a:t>
            </a:r>
            <a:r>
              <a:rPr lang="en-US" dirty="0">
                <a:solidFill>
                  <a:srgbClr val="FFFFFF"/>
                </a:solidFill>
                <a:latin typeface="Open Sans"/>
              </a:rPr>
              <a:t> </a:t>
            </a:r>
            <a:r>
              <a:rPr lang="en-US" dirty="0" err="1">
                <a:solidFill>
                  <a:srgbClr val="FFFFFF"/>
                </a:solidFill>
                <a:latin typeface="Open Sans"/>
              </a:rPr>
              <a:t>hiện</a:t>
            </a:r>
            <a:r>
              <a:rPr lang="en-US" dirty="0">
                <a:solidFill>
                  <a:srgbClr val="FFFFFF"/>
                </a:solidFill>
                <a:latin typeface="Open Sans"/>
              </a:rPr>
              <a:t> </a:t>
            </a:r>
            <a:r>
              <a:rPr lang="en-US" dirty="0" err="1">
                <a:solidFill>
                  <a:srgbClr val="FFFFFF"/>
                </a:solidFill>
                <a:latin typeface="Open Sans"/>
              </a:rPr>
              <a:t>các</a:t>
            </a:r>
            <a:r>
              <a:rPr lang="en-US" dirty="0">
                <a:solidFill>
                  <a:srgbClr val="FFFFFF"/>
                </a:solidFill>
                <a:latin typeface="Open Sans"/>
              </a:rPr>
              <a:t> </a:t>
            </a:r>
            <a:r>
              <a:rPr lang="en-US" dirty="0" err="1">
                <a:solidFill>
                  <a:srgbClr val="FFFFFF"/>
                </a:solidFill>
                <a:latin typeface="Open Sans"/>
              </a:rPr>
              <a:t>thao</a:t>
            </a:r>
            <a:r>
              <a:rPr lang="en-US" dirty="0">
                <a:solidFill>
                  <a:srgbClr val="FFFFFF"/>
                </a:solidFill>
                <a:latin typeface="Open Sans"/>
              </a:rPr>
              <a:t> </a:t>
            </a:r>
            <a:r>
              <a:rPr lang="en-US" dirty="0" err="1">
                <a:solidFill>
                  <a:srgbClr val="FFFFFF"/>
                </a:solidFill>
                <a:latin typeface="Open Sans"/>
              </a:rPr>
              <a:t>tác</a:t>
            </a:r>
            <a:r>
              <a:rPr lang="en-US" dirty="0">
                <a:solidFill>
                  <a:srgbClr val="FFFFFF"/>
                </a:solidFill>
                <a:latin typeface="Open Sans"/>
              </a:rPr>
              <a:t> </a:t>
            </a:r>
            <a:r>
              <a:rPr lang="en-US" dirty="0" err="1">
                <a:solidFill>
                  <a:srgbClr val="FFFFFF"/>
                </a:solidFill>
                <a:latin typeface="Open Sans"/>
              </a:rPr>
              <a:t>hàng</a:t>
            </a:r>
            <a:r>
              <a:rPr lang="en-US" dirty="0">
                <a:solidFill>
                  <a:srgbClr val="FFFFFF"/>
                </a:solidFill>
                <a:latin typeface="Open Sans"/>
              </a:rPr>
              <a:t> </a:t>
            </a:r>
            <a:r>
              <a:rPr lang="en-US" dirty="0" err="1">
                <a:solidFill>
                  <a:srgbClr val="FFFFFF"/>
                </a:solidFill>
                <a:latin typeface="Open Sans"/>
              </a:rPr>
              <a:t>ngày</a:t>
            </a:r>
            <a:r>
              <a:rPr lang="en-US" dirty="0">
                <a:solidFill>
                  <a:srgbClr val="FFFFFF"/>
                </a:solidFill>
                <a:latin typeface="Open Sans"/>
              </a:rPr>
              <a:t>.</a:t>
            </a:r>
          </a:p>
          <a:p>
            <a:pPr>
              <a:lnSpc>
                <a:spcPts val="2131"/>
              </a:lnSpc>
            </a:pPr>
            <a:endParaRPr lang="en-US" dirty="0">
              <a:solidFill>
                <a:srgbClr val="FFFFFF"/>
              </a:solidFill>
              <a:latin typeface="Open Sans"/>
            </a:endParaRPr>
          </a:p>
        </p:txBody>
      </p:sp>
      <p:grpSp>
        <p:nvGrpSpPr>
          <p:cNvPr id="28" name="Group 28"/>
          <p:cNvGrpSpPr/>
          <p:nvPr/>
        </p:nvGrpSpPr>
        <p:grpSpPr>
          <a:xfrm>
            <a:off x="2647962" y="3206159"/>
            <a:ext cx="2617768" cy="559856"/>
            <a:chOff x="0" y="0"/>
            <a:chExt cx="1907862" cy="408030"/>
          </a:xfrm>
        </p:grpSpPr>
        <p:sp>
          <p:nvSpPr>
            <p:cNvPr id="29" name="Freeform 29"/>
            <p:cNvSpPr/>
            <p:nvPr/>
          </p:nvSpPr>
          <p:spPr>
            <a:xfrm>
              <a:off x="0" y="0"/>
              <a:ext cx="1907862" cy="408030"/>
            </a:xfrm>
            <a:custGeom>
              <a:avLst/>
              <a:gdLst/>
              <a:ahLst/>
              <a:cxnLst/>
              <a:rect l="l" t="t" r="r" b="b"/>
              <a:pathLst>
                <a:path w="1907862" h="408030">
                  <a:moveTo>
                    <a:pt x="47319" y="0"/>
                  </a:moveTo>
                  <a:lnTo>
                    <a:pt x="1860543" y="0"/>
                  </a:lnTo>
                  <a:cubicBezTo>
                    <a:pt x="1886676" y="0"/>
                    <a:pt x="1907862" y="21186"/>
                    <a:pt x="1907862" y="47319"/>
                  </a:cubicBezTo>
                  <a:lnTo>
                    <a:pt x="1907862" y="360711"/>
                  </a:lnTo>
                  <a:cubicBezTo>
                    <a:pt x="1907862" y="386845"/>
                    <a:pt x="1886676" y="408030"/>
                    <a:pt x="1860543" y="408030"/>
                  </a:cubicBezTo>
                  <a:lnTo>
                    <a:pt x="47319" y="408030"/>
                  </a:lnTo>
                  <a:cubicBezTo>
                    <a:pt x="21186" y="408030"/>
                    <a:pt x="0" y="386845"/>
                    <a:pt x="0" y="360711"/>
                  </a:cubicBezTo>
                  <a:lnTo>
                    <a:pt x="0" y="47319"/>
                  </a:lnTo>
                  <a:cubicBezTo>
                    <a:pt x="0" y="21186"/>
                    <a:pt x="21186" y="0"/>
                    <a:pt x="47319" y="0"/>
                  </a:cubicBezTo>
                  <a:close/>
                </a:path>
              </a:pathLst>
            </a:custGeom>
            <a:solidFill>
              <a:srgbClr val="189FDA"/>
            </a:solidFill>
            <a:ln cap="sq">
              <a:noFill/>
              <a:prstDash val="solid"/>
              <a:miter/>
            </a:ln>
          </p:spPr>
          <p:txBody>
            <a:bodyPr/>
            <a:lstStyle/>
            <a:p>
              <a:endParaRPr lang="vi-VN"/>
            </a:p>
          </p:txBody>
        </p:sp>
        <p:sp>
          <p:nvSpPr>
            <p:cNvPr id="30" name="TextBox 30"/>
            <p:cNvSpPr txBox="1"/>
            <p:nvPr/>
          </p:nvSpPr>
          <p:spPr>
            <a:xfrm>
              <a:off x="0" y="-38100"/>
              <a:ext cx="1907862" cy="44613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a:rPr>
                <a:t>WHO</a:t>
              </a:r>
            </a:p>
          </p:txBody>
        </p:sp>
      </p:grpSp>
      <p:sp>
        <p:nvSpPr>
          <p:cNvPr id="31" name="TextBox 31"/>
          <p:cNvSpPr txBox="1"/>
          <p:nvPr/>
        </p:nvSpPr>
        <p:spPr>
          <a:xfrm>
            <a:off x="1991599" y="4122175"/>
            <a:ext cx="3930494" cy="1885131"/>
          </a:xfrm>
          <a:prstGeom prst="rect">
            <a:avLst/>
          </a:prstGeom>
        </p:spPr>
        <p:txBody>
          <a:bodyPr lIns="0" tIns="0" rIns="0" bIns="0" rtlCol="0" anchor="t">
            <a:spAutoFit/>
          </a:bodyPr>
          <a:lstStyle/>
          <a:p>
            <a:pPr>
              <a:lnSpc>
                <a:spcPts val="2131"/>
              </a:lnSpc>
            </a:pPr>
            <a:r>
              <a:rPr lang="en-US" dirty="0">
                <a:solidFill>
                  <a:srgbClr val="FFFFFF"/>
                </a:solidFill>
                <a:latin typeface="Open Sans"/>
              </a:rPr>
              <a:t>•</a:t>
            </a:r>
            <a:r>
              <a:rPr lang="en-US" dirty="0" err="1">
                <a:solidFill>
                  <a:srgbClr val="FFFFFF"/>
                </a:solidFill>
                <a:latin typeface="Open Sans"/>
              </a:rPr>
              <a:t>Chuyên</a:t>
            </a:r>
            <a:r>
              <a:rPr lang="en-US" dirty="0">
                <a:solidFill>
                  <a:srgbClr val="FFFFFF"/>
                </a:solidFill>
                <a:latin typeface="Open Sans"/>
              </a:rPr>
              <a:t> </a:t>
            </a:r>
            <a:r>
              <a:rPr lang="en-US" dirty="0" err="1">
                <a:solidFill>
                  <a:srgbClr val="FFFFFF"/>
                </a:solidFill>
                <a:latin typeface="Open Sans"/>
              </a:rPr>
              <a:t>viên</a:t>
            </a:r>
            <a:r>
              <a:rPr lang="en-US" dirty="0">
                <a:solidFill>
                  <a:srgbClr val="FFFFFF"/>
                </a:solidFill>
                <a:latin typeface="Open Sans"/>
              </a:rPr>
              <a:t> </a:t>
            </a:r>
            <a:r>
              <a:rPr lang="en-US" dirty="0" err="1">
                <a:solidFill>
                  <a:srgbClr val="FFFFFF"/>
                </a:solidFill>
                <a:latin typeface="Open Sans"/>
              </a:rPr>
              <a:t>bảo</a:t>
            </a:r>
            <a:r>
              <a:rPr lang="en-US" dirty="0">
                <a:solidFill>
                  <a:srgbClr val="FFFFFF"/>
                </a:solidFill>
                <a:latin typeface="Open Sans"/>
              </a:rPr>
              <a:t> </a:t>
            </a:r>
            <a:r>
              <a:rPr lang="en-US" dirty="0" err="1">
                <a:solidFill>
                  <a:srgbClr val="FFFFFF"/>
                </a:solidFill>
                <a:latin typeface="Open Sans"/>
              </a:rPr>
              <a:t>mật</a:t>
            </a:r>
            <a:r>
              <a:rPr lang="en-US" dirty="0">
                <a:solidFill>
                  <a:srgbClr val="FFFFFF"/>
                </a:solidFill>
                <a:latin typeface="Open Sans"/>
              </a:rPr>
              <a:t>, </a:t>
            </a:r>
            <a:r>
              <a:rPr lang="en-US" dirty="0" err="1">
                <a:solidFill>
                  <a:srgbClr val="FFFFFF"/>
                </a:solidFill>
                <a:latin typeface="Open Sans"/>
              </a:rPr>
              <a:t>kỹ</a:t>
            </a:r>
            <a:r>
              <a:rPr lang="en-US" dirty="0">
                <a:solidFill>
                  <a:srgbClr val="FFFFFF"/>
                </a:solidFill>
                <a:latin typeface="Open Sans"/>
              </a:rPr>
              <a:t> </a:t>
            </a:r>
            <a:r>
              <a:rPr lang="en-US" dirty="0" err="1">
                <a:solidFill>
                  <a:srgbClr val="FFFFFF"/>
                </a:solidFill>
                <a:latin typeface="Open Sans"/>
              </a:rPr>
              <a:t>sư</a:t>
            </a:r>
            <a:r>
              <a:rPr lang="en-US" dirty="0">
                <a:solidFill>
                  <a:srgbClr val="FFFFFF"/>
                </a:solidFill>
                <a:latin typeface="Open Sans"/>
              </a:rPr>
              <a:t> An </a:t>
            </a:r>
            <a:r>
              <a:rPr lang="en-US" dirty="0" err="1">
                <a:solidFill>
                  <a:srgbClr val="FFFFFF"/>
                </a:solidFill>
                <a:latin typeface="Open Sans"/>
              </a:rPr>
              <a:t>ninh</a:t>
            </a:r>
            <a:r>
              <a:rPr lang="en-US" dirty="0">
                <a:solidFill>
                  <a:srgbClr val="FFFFFF"/>
                </a:solidFill>
                <a:latin typeface="Open Sans"/>
              </a:rPr>
              <a:t> Thông tin.</a:t>
            </a:r>
          </a:p>
          <a:p>
            <a:pPr>
              <a:lnSpc>
                <a:spcPts val="2131"/>
              </a:lnSpc>
            </a:pPr>
            <a:r>
              <a:rPr lang="en-US" dirty="0">
                <a:solidFill>
                  <a:srgbClr val="FFFFFF"/>
                </a:solidFill>
                <a:latin typeface="Open Sans"/>
              </a:rPr>
              <a:t>•</a:t>
            </a:r>
            <a:r>
              <a:rPr lang="en-US" dirty="0" err="1">
                <a:solidFill>
                  <a:srgbClr val="FFFFFF"/>
                </a:solidFill>
                <a:latin typeface="Open Sans"/>
              </a:rPr>
              <a:t>Tội</a:t>
            </a:r>
            <a:r>
              <a:rPr lang="en-US" dirty="0">
                <a:solidFill>
                  <a:srgbClr val="FFFFFF"/>
                </a:solidFill>
                <a:latin typeface="Open Sans"/>
              </a:rPr>
              <a:t> </a:t>
            </a:r>
            <a:r>
              <a:rPr lang="en-US" dirty="0" err="1">
                <a:solidFill>
                  <a:srgbClr val="FFFFFF"/>
                </a:solidFill>
                <a:latin typeface="Open Sans"/>
              </a:rPr>
              <a:t>phạm</a:t>
            </a:r>
            <a:r>
              <a:rPr lang="en-US" dirty="0">
                <a:solidFill>
                  <a:srgbClr val="FFFFFF"/>
                </a:solidFill>
                <a:latin typeface="Open Sans"/>
              </a:rPr>
              <a:t> </a:t>
            </a:r>
            <a:r>
              <a:rPr lang="en-US" dirty="0" err="1">
                <a:solidFill>
                  <a:srgbClr val="FFFFFF"/>
                </a:solidFill>
                <a:latin typeface="Open Sans"/>
              </a:rPr>
              <a:t>mạng</a:t>
            </a:r>
            <a:r>
              <a:rPr lang="en-US" dirty="0">
                <a:solidFill>
                  <a:srgbClr val="FFFFFF"/>
                </a:solidFill>
                <a:latin typeface="Open Sans"/>
              </a:rPr>
              <a:t> </a:t>
            </a:r>
            <a:r>
              <a:rPr lang="en-US" dirty="0" err="1">
                <a:solidFill>
                  <a:srgbClr val="FFFFFF"/>
                </a:solidFill>
                <a:latin typeface="Open Sans"/>
              </a:rPr>
              <a:t>có</a:t>
            </a:r>
            <a:r>
              <a:rPr lang="en-US" dirty="0">
                <a:solidFill>
                  <a:srgbClr val="FFFFFF"/>
                </a:solidFill>
                <a:latin typeface="Open Sans"/>
              </a:rPr>
              <a:t> </a:t>
            </a:r>
            <a:r>
              <a:rPr lang="en-US" dirty="0" err="1">
                <a:solidFill>
                  <a:srgbClr val="FFFFFF"/>
                </a:solidFill>
                <a:latin typeface="Open Sans"/>
              </a:rPr>
              <a:t>thể</a:t>
            </a:r>
            <a:r>
              <a:rPr lang="en-US" dirty="0">
                <a:solidFill>
                  <a:srgbClr val="FFFFFF"/>
                </a:solidFill>
                <a:latin typeface="Open Sans"/>
              </a:rPr>
              <a:t> </a:t>
            </a:r>
            <a:r>
              <a:rPr lang="en-US" dirty="0" err="1">
                <a:solidFill>
                  <a:srgbClr val="FFFFFF"/>
                </a:solidFill>
                <a:latin typeface="Open Sans"/>
              </a:rPr>
              <a:t>sử</a:t>
            </a:r>
            <a:r>
              <a:rPr lang="en-US" dirty="0">
                <a:solidFill>
                  <a:srgbClr val="FFFFFF"/>
                </a:solidFill>
                <a:latin typeface="Open Sans"/>
              </a:rPr>
              <a:t> </a:t>
            </a:r>
            <a:r>
              <a:rPr lang="en-US" dirty="0" err="1">
                <a:solidFill>
                  <a:srgbClr val="FFFFFF"/>
                </a:solidFill>
                <a:latin typeface="Open Sans"/>
              </a:rPr>
              <a:t>dụng</a:t>
            </a:r>
            <a:r>
              <a:rPr lang="en-US" dirty="0">
                <a:solidFill>
                  <a:srgbClr val="FFFFFF"/>
                </a:solidFill>
                <a:latin typeface="Open Sans"/>
              </a:rPr>
              <a:t> </a:t>
            </a:r>
            <a:r>
              <a:rPr lang="en-US" dirty="0" err="1">
                <a:solidFill>
                  <a:srgbClr val="FFFFFF"/>
                </a:solidFill>
                <a:latin typeface="Open Sans"/>
              </a:rPr>
              <a:t>với</a:t>
            </a:r>
            <a:r>
              <a:rPr lang="en-US" dirty="0">
                <a:solidFill>
                  <a:srgbClr val="FFFFFF"/>
                </a:solidFill>
                <a:latin typeface="Open Sans"/>
              </a:rPr>
              <a:t> </a:t>
            </a:r>
            <a:r>
              <a:rPr lang="en-US" dirty="0" err="1">
                <a:solidFill>
                  <a:srgbClr val="FFFFFF"/>
                </a:solidFill>
                <a:latin typeface="Open Sans"/>
              </a:rPr>
              <a:t>mục</a:t>
            </a:r>
            <a:r>
              <a:rPr lang="en-US" dirty="0">
                <a:solidFill>
                  <a:srgbClr val="FFFFFF"/>
                </a:solidFill>
                <a:latin typeface="Open Sans"/>
              </a:rPr>
              <a:t> </a:t>
            </a:r>
            <a:r>
              <a:rPr lang="en-US" dirty="0" err="1">
                <a:solidFill>
                  <a:srgbClr val="FFFFFF"/>
                </a:solidFill>
                <a:latin typeface="Open Sans"/>
              </a:rPr>
              <a:t>đích</a:t>
            </a:r>
            <a:r>
              <a:rPr lang="en-US" dirty="0">
                <a:solidFill>
                  <a:srgbClr val="FFFFFF"/>
                </a:solidFill>
                <a:latin typeface="Open Sans"/>
              </a:rPr>
              <a:t> </a:t>
            </a:r>
            <a:r>
              <a:rPr lang="en-US" dirty="0" err="1">
                <a:solidFill>
                  <a:srgbClr val="FFFFFF"/>
                </a:solidFill>
                <a:latin typeface="Open Sans"/>
              </a:rPr>
              <a:t>xấu</a:t>
            </a:r>
            <a:r>
              <a:rPr lang="en-US" dirty="0">
                <a:solidFill>
                  <a:srgbClr val="FFFFFF"/>
                </a:solidFill>
                <a:latin typeface="Open Sans"/>
              </a:rPr>
              <a:t>.</a:t>
            </a:r>
          </a:p>
          <a:p>
            <a:pPr>
              <a:lnSpc>
                <a:spcPts val="2131"/>
              </a:lnSpc>
            </a:pPr>
            <a:r>
              <a:rPr lang="en-US" dirty="0">
                <a:solidFill>
                  <a:srgbClr val="FFFFFF"/>
                </a:solidFill>
                <a:latin typeface="Open Sans"/>
              </a:rPr>
              <a:t>•Cha </a:t>
            </a:r>
            <a:r>
              <a:rPr lang="en-US" dirty="0" err="1">
                <a:solidFill>
                  <a:srgbClr val="FFFFFF"/>
                </a:solidFill>
                <a:latin typeface="Open Sans"/>
              </a:rPr>
              <a:t>mẹ</a:t>
            </a:r>
            <a:r>
              <a:rPr lang="en-US" dirty="0">
                <a:solidFill>
                  <a:srgbClr val="FFFFFF"/>
                </a:solidFill>
                <a:latin typeface="Open Sans"/>
              </a:rPr>
              <a:t> </a:t>
            </a:r>
            <a:r>
              <a:rPr lang="en-US" dirty="0" err="1">
                <a:solidFill>
                  <a:srgbClr val="FFFFFF"/>
                </a:solidFill>
                <a:latin typeface="Open Sans"/>
              </a:rPr>
              <a:t>khi</a:t>
            </a:r>
            <a:r>
              <a:rPr lang="en-US" dirty="0">
                <a:solidFill>
                  <a:srgbClr val="FFFFFF"/>
                </a:solidFill>
                <a:latin typeface="Open Sans"/>
              </a:rPr>
              <a:t> </a:t>
            </a:r>
            <a:r>
              <a:rPr lang="en-US" dirty="0" err="1">
                <a:solidFill>
                  <a:srgbClr val="FFFFFF"/>
                </a:solidFill>
                <a:latin typeface="Open Sans"/>
              </a:rPr>
              <a:t>cần</a:t>
            </a:r>
            <a:r>
              <a:rPr lang="en-US" dirty="0">
                <a:solidFill>
                  <a:srgbClr val="FFFFFF"/>
                </a:solidFill>
                <a:latin typeface="Open Sans"/>
              </a:rPr>
              <a:t> </a:t>
            </a:r>
            <a:r>
              <a:rPr lang="en-US" dirty="0" err="1">
                <a:solidFill>
                  <a:srgbClr val="FFFFFF"/>
                </a:solidFill>
                <a:latin typeface="Open Sans"/>
              </a:rPr>
              <a:t>theo</a:t>
            </a:r>
            <a:r>
              <a:rPr lang="en-US" dirty="0">
                <a:solidFill>
                  <a:srgbClr val="FFFFFF"/>
                </a:solidFill>
                <a:latin typeface="Open Sans"/>
              </a:rPr>
              <a:t> </a:t>
            </a:r>
            <a:r>
              <a:rPr lang="en-US" dirty="0" err="1">
                <a:solidFill>
                  <a:srgbClr val="FFFFFF"/>
                </a:solidFill>
                <a:latin typeface="Open Sans"/>
              </a:rPr>
              <a:t>dõi</a:t>
            </a:r>
            <a:r>
              <a:rPr lang="en-US" dirty="0">
                <a:solidFill>
                  <a:srgbClr val="FFFFFF"/>
                </a:solidFill>
                <a:latin typeface="Open Sans"/>
              </a:rPr>
              <a:t> </a:t>
            </a:r>
            <a:r>
              <a:rPr lang="en-US" dirty="0" err="1">
                <a:solidFill>
                  <a:srgbClr val="FFFFFF"/>
                </a:solidFill>
                <a:latin typeface="Open Sans"/>
              </a:rPr>
              <a:t>hành</a:t>
            </a:r>
            <a:r>
              <a:rPr lang="en-US" dirty="0">
                <a:solidFill>
                  <a:srgbClr val="FFFFFF"/>
                </a:solidFill>
                <a:latin typeface="Open Sans"/>
              </a:rPr>
              <a:t> vi </a:t>
            </a:r>
            <a:r>
              <a:rPr lang="en-US" dirty="0" err="1">
                <a:solidFill>
                  <a:srgbClr val="FFFFFF"/>
                </a:solidFill>
                <a:latin typeface="Open Sans"/>
              </a:rPr>
              <a:t>của</a:t>
            </a:r>
            <a:r>
              <a:rPr lang="en-US" dirty="0">
                <a:solidFill>
                  <a:srgbClr val="FFFFFF"/>
                </a:solidFill>
                <a:latin typeface="Open Sans"/>
              </a:rPr>
              <a:t> con </a:t>
            </a:r>
            <a:r>
              <a:rPr lang="en-US" dirty="0" err="1">
                <a:solidFill>
                  <a:srgbClr val="FFFFFF"/>
                </a:solidFill>
                <a:latin typeface="Open Sans"/>
              </a:rPr>
              <a:t>cái</a:t>
            </a:r>
            <a:r>
              <a:rPr lang="en-US" dirty="0">
                <a:solidFill>
                  <a:srgbClr val="FFFFFF"/>
                </a:solidFill>
                <a:latin typeface="Open Sans"/>
              </a:rPr>
              <a:t>.</a:t>
            </a:r>
          </a:p>
          <a:p>
            <a:pPr>
              <a:lnSpc>
                <a:spcPts val="2131"/>
              </a:lnSpc>
            </a:pPr>
            <a:endParaRPr lang="en-US" dirty="0">
              <a:solidFill>
                <a:srgbClr val="FFFFFF"/>
              </a:solidFill>
              <a:latin typeface="Open Sans"/>
            </a:endParaRPr>
          </a:p>
        </p:txBody>
      </p:sp>
      <p:grpSp>
        <p:nvGrpSpPr>
          <p:cNvPr id="32" name="Group 32"/>
          <p:cNvGrpSpPr/>
          <p:nvPr/>
        </p:nvGrpSpPr>
        <p:grpSpPr>
          <a:xfrm>
            <a:off x="10589010" y="470810"/>
            <a:ext cx="2617768" cy="557890"/>
            <a:chOff x="0" y="0"/>
            <a:chExt cx="1907862" cy="406597"/>
          </a:xfrm>
        </p:grpSpPr>
        <p:sp>
          <p:nvSpPr>
            <p:cNvPr id="33" name="Freeform 33"/>
            <p:cNvSpPr/>
            <p:nvPr/>
          </p:nvSpPr>
          <p:spPr>
            <a:xfrm>
              <a:off x="0" y="0"/>
              <a:ext cx="1907862" cy="406597"/>
            </a:xfrm>
            <a:custGeom>
              <a:avLst/>
              <a:gdLst/>
              <a:ahLst/>
              <a:cxnLst/>
              <a:rect l="l" t="t" r="r" b="b"/>
              <a:pathLst>
                <a:path w="1907862" h="406597">
                  <a:moveTo>
                    <a:pt x="47319" y="0"/>
                  </a:moveTo>
                  <a:lnTo>
                    <a:pt x="1860543" y="0"/>
                  </a:lnTo>
                  <a:cubicBezTo>
                    <a:pt x="1886676" y="0"/>
                    <a:pt x="1907862" y="21186"/>
                    <a:pt x="1907862" y="47319"/>
                  </a:cubicBezTo>
                  <a:lnTo>
                    <a:pt x="1907862" y="359278"/>
                  </a:lnTo>
                  <a:cubicBezTo>
                    <a:pt x="1907862" y="385412"/>
                    <a:pt x="1886676" y="406597"/>
                    <a:pt x="1860543" y="406597"/>
                  </a:cubicBezTo>
                  <a:lnTo>
                    <a:pt x="47319" y="406597"/>
                  </a:lnTo>
                  <a:cubicBezTo>
                    <a:pt x="21186" y="406597"/>
                    <a:pt x="0" y="385412"/>
                    <a:pt x="0" y="359278"/>
                  </a:cubicBezTo>
                  <a:lnTo>
                    <a:pt x="0" y="47319"/>
                  </a:lnTo>
                  <a:cubicBezTo>
                    <a:pt x="0" y="21186"/>
                    <a:pt x="21186" y="0"/>
                    <a:pt x="47319" y="0"/>
                  </a:cubicBezTo>
                  <a:close/>
                </a:path>
              </a:pathLst>
            </a:custGeom>
            <a:solidFill>
              <a:srgbClr val="189FDA"/>
            </a:solidFill>
            <a:ln cap="sq">
              <a:noFill/>
              <a:prstDash val="solid"/>
              <a:miter/>
            </a:ln>
          </p:spPr>
          <p:txBody>
            <a:bodyPr/>
            <a:lstStyle/>
            <a:p>
              <a:endParaRPr lang="vi-VN"/>
            </a:p>
          </p:txBody>
        </p:sp>
        <p:sp>
          <p:nvSpPr>
            <p:cNvPr id="34" name="TextBox 34"/>
            <p:cNvSpPr txBox="1"/>
            <p:nvPr/>
          </p:nvSpPr>
          <p:spPr>
            <a:xfrm>
              <a:off x="0" y="-38100"/>
              <a:ext cx="1907862" cy="444697"/>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a:rPr>
                <a:t>WHEN</a:t>
              </a:r>
            </a:p>
          </p:txBody>
        </p:sp>
      </p:grpSp>
      <p:sp>
        <p:nvSpPr>
          <p:cNvPr id="35" name="TextBox 35"/>
          <p:cNvSpPr txBox="1"/>
          <p:nvPr/>
        </p:nvSpPr>
        <p:spPr>
          <a:xfrm>
            <a:off x="10456518" y="1352474"/>
            <a:ext cx="4118532" cy="1531188"/>
          </a:xfrm>
          <a:prstGeom prst="rect">
            <a:avLst/>
          </a:prstGeom>
        </p:spPr>
        <p:txBody>
          <a:bodyPr wrap="square" lIns="0" tIns="0" rIns="0" bIns="0" rtlCol="0" anchor="t">
            <a:spAutoFit/>
          </a:bodyPr>
          <a:lstStyle/>
          <a:p>
            <a:pPr>
              <a:lnSpc>
                <a:spcPts val="1735"/>
              </a:lnSpc>
            </a:pPr>
            <a:r>
              <a:rPr lang="en-US" dirty="0">
                <a:solidFill>
                  <a:srgbClr val="FFFFFF"/>
                </a:solidFill>
                <a:latin typeface="Open Sans"/>
              </a:rPr>
              <a:t>•Trong </a:t>
            </a:r>
            <a:r>
              <a:rPr lang="en-US" dirty="0" err="1">
                <a:solidFill>
                  <a:srgbClr val="FFFFFF"/>
                </a:solidFill>
                <a:latin typeface="Open Sans"/>
              </a:rPr>
              <a:t>trường</a:t>
            </a:r>
            <a:r>
              <a:rPr lang="en-US" dirty="0">
                <a:solidFill>
                  <a:srgbClr val="FFFFFF"/>
                </a:solidFill>
                <a:latin typeface="Open Sans"/>
              </a:rPr>
              <a:t> </a:t>
            </a:r>
            <a:r>
              <a:rPr lang="en-US" dirty="0" err="1">
                <a:solidFill>
                  <a:srgbClr val="FFFFFF"/>
                </a:solidFill>
                <a:latin typeface="Open Sans"/>
              </a:rPr>
              <a:t>hợp</a:t>
            </a:r>
            <a:r>
              <a:rPr lang="en-US" dirty="0">
                <a:solidFill>
                  <a:srgbClr val="FFFFFF"/>
                </a:solidFill>
                <a:latin typeface="Open Sans"/>
              </a:rPr>
              <a:t> </a:t>
            </a:r>
            <a:r>
              <a:rPr lang="en-US" dirty="0" err="1">
                <a:solidFill>
                  <a:srgbClr val="FFFFFF"/>
                </a:solidFill>
                <a:latin typeface="Open Sans"/>
              </a:rPr>
              <a:t>cần</a:t>
            </a:r>
            <a:r>
              <a:rPr lang="en-US" dirty="0">
                <a:solidFill>
                  <a:srgbClr val="FFFFFF"/>
                </a:solidFill>
                <a:latin typeface="Open Sans"/>
              </a:rPr>
              <a:t> </a:t>
            </a:r>
            <a:r>
              <a:rPr lang="en-US" dirty="0" err="1">
                <a:solidFill>
                  <a:srgbClr val="FFFFFF"/>
                </a:solidFill>
                <a:latin typeface="Open Sans"/>
              </a:rPr>
              <a:t>thu</a:t>
            </a:r>
            <a:r>
              <a:rPr lang="en-US" dirty="0">
                <a:solidFill>
                  <a:srgbClr val="FFFFFF"/>
                </a:solidFill>
                <a:latin typeface="Open Sans"/>
              </a:rPr>
              <a:t> </a:t>
            </a:r>
            <a:r>
              <a:rPr lang="en-US" dirty="0" err="1">
                <a:solidFill>
                  <a:srgbClr val="FFFFFF"/>
                </a:solidFill>
                <a:latin typeface="Open Sans"/>
              </a:rPr>
              <a:t>thập</a:t>
            </a:r>
            <a:r>
              <a:rPr lang="en-US" dirty="0">
                <a:solidFill>
                  <a:srgbClr val="FFFFFF"/>
                </a:solidFill>
                <a:latin typeface="Open Sans"/>
              </a:rPr>
              <a:t> </a:t>
            </a:r>
            <a:r>
              <a:rPr lang="en-US" dirty="0" err="1">
                <a:solidFill>
                  <a:srgbClr val="FFFFFF"/>
                </a:solidFill>
                <a:latin typeface="Open Sans"/>
              </a:rPr>
              <a:t>thông</a:t>
            </a:r>
            <a:r>
              <a:rPr lang="en-US" dirty="0">
                <a:solidFill>
                  <a:srgbClr val="FFFFFF"/>
                </a:solidFill>
                <a:latin typeface="Open Sans"/>
              </a:rPr>
              <a:t> tin. </a:t>
            </a:r>
          </a:p>
          <a:p>
            <a:pPr>
              <a:lnSpc>
                <a:spcPts val="1735"/>
              </a:lnSpc>
            </a:pPr>
            <a:r>
              <a:rPr lang="en-US" dirty="0">
                <a:solidFill>
                  <a:srgbClr val="FFFFFF"/>
                </a:solidFill>
                <a:latin typeface="Open Sans"/>
              </a:rPr>
              <a:t>•Khi </a:t>
            </a:r>
            <a:r>
              <a:rPr lang="en-US" dirty="0" err="1">
                <a:solidFill>
                  <a:srgbClr val="FFFFFF"/>
                </a:solidFill>
                <a:latin typeface="Open Sans"/>
              </a:rPr>
              <a:t>nghiên</a:t>
            </a:r>
            <a:r>
              <a:rPr lang="en-US" dirty="0">
                <a:solidFill>
                  <a:srgbClr val="FFFFFF"/>
                </a:solidFill>
                <a:latin typeface="Open Sans"/>
              </a:rPr>
              <a:t> </a:t>
            </a:r>
            <a:r>
              <a:rPr lang="en-US" dirty="0" err="1">
                <a:solidFill>
                  <a:srgbClr val="FFFFFF"/>
                </a:solidFill>
                <a:latin typeface="Open Sans"/>
              </a:rPr>
              <a:t>cứu</a:t>
            </a:r>
            <a:r>
              <a:rPr lang="en-US" dirty="0">
                <a:solidFill>
                  <a:srgbClr val="FFFFFF"/>
                </a:solidFill>
                <a:latin typeface="Open Sans"/>
              </a:rPr>
              <a:t> </a:t>
            </a:r>
            <a:r>
              <a:rPr lang="en-US" dirty="0" err="1">
                <a:solidFill>
                  <a:srgbClr val="FFFFFF"/>
                </a:solidFill>
                <a:latin typeface="Open Sans"/>
              </a:rPr>
              <a:t>về</a:t>
            </a:r>
            <a:r>
              <a:rPr lang="en-US" dirty="0">
                <a:solidFill>
                  <a:srgbClr val="FFFFFF"/>
                </a:solidFill>
                <a:latin typeface="Open Sans"/>
              </a:rPr>
              <a:t> </a:t>
            </a:r>
            <a:r>
              <a:rPr lang="en-US" dirty="0" err="1">
                <a:solidFill>
                  <a:srgbClr val="FFFFFF"/>
                </a:solidFill>
                <a:latin typeface="Open Sans"/>
              </a:rPr>
              <a:t>các</a:t>
            </a:r>
            <a:r>
              <a:rPr lang="en-US" dirty="0">
                <a:solidFill>
                  <a:srgbClr val="FFFFFF"/>
                </a:solidFill>
                <a:latin typeface="Open Sans"/>
              </a:rPr>
              <a:t> </a:t>
            </a:r>
            <a:r>
              <a:rPr lang="en-US" dirty="0" err="1">
                <a:solidFill>
                  <a:srgbClr val="FFFFFF"/>
                </a:solidFill>
                <a:latin typeface="Open Sans"/>
              </a:rPr>
              <a:t>loại</a:t>
            </a:r>
            <a:r>
              <a:rPr lang="en-US" dirty="0">
                <a:solidFill>
                  <a:srgbClr val="FFFFFF"/>
                </a:solidFill>
                <a:latin typeface="Open Sans"/>
              </a:rPr>
              <a:t> </a:t>
            </a:r>
            <a:r>
              <a:rPr lang="en-US" dirty="0" err="1">
                <a:solidFill>
                  <a:srgbClr val="FFFFFF"/>
                </a:solidFill>
                <a:latin typeface="Open Sans"/>
              </a:rPr>
              <a:t>mã</a:t>
            </a:r>
            <a:r>
              <a:rPr lang="en-US" dirty="0">
                <a:solidFill>
                  <a:srgbClr val="FFFFFF"/>
                </a:solidFill>
                <a:latin typeface="Open Sans"/>
              </a:rPr>
              <a:t> </a:t>
            </a:r>
            <a:r>
              <a:rPr lang="en-US" dirty="0" err="1">
                <a:solidFill>
                  <a:srgbClr val="FFFFFF"/>
                </a:solidFill>
                <a:latin typeface="Open Sans"/>
              </a:rPr>
              <a:t>độc</a:t>
            </a:r>
            <a:r>
              <a:rPr lang="en-US" dirty="0">
                <a:solidFill>
                  <a:srgbClr val="FFFFFF"/>
                </a:solidFill>
                <a:latin typeface="Open Sans"/>
              </a:rPr>
              <a:t>.</a:t>
            </a:r>
          </a:p>
          <a:p>
            <a:pPr>
              <a:lnSpc>
                <a:spcPts val="1735"/>
              </a:lnSpc>
            </a:pPr>
            <a:r>
              <a:rPr lang="en-US" dirty="0">
                <a:solidFill>
                  <a:srgbClr val="FFFFFF"/>
                </a:solidFill>
                <a:latin typeface="Open Sans"/>
              </a:rPr>
              <a:t>•</a:t>
            </a:r>
            <a:r>
              <a:rPr lang="en-US" dirty="0" err="1">
                <a:solidFill>
                  <a:srgbClr val="FFFFFF"/>
                </a:solidFill>
                <a:latin typeface="Open Sans"/>
              </a:rPr>
              <a:t>Có</a:t>
            </a:r>
            <a:r>
              <a:rPr lang="en-US" dirty="0">
                <a:solidFill>
                  <a:srgbClr val="FFFFFF"/>
                </a:solidFill>
                <a:latin typeface="Open Sans"/>
              </a:rPr>
              <a:t> </a:t>
            </a:r>
            <a:r>
              <a:rPr lang="en-US" dirty="0" err="1">
                <a:solidFill>
                  <a:srgbClr val="FFFFFF"/>
                </a:solidFill>
                <a:latin typeface="Open Sans"/>
              </a:rPr>
              <a:t>thể</a:t>
            </a:r>
            <a:r>
              <a:rPr lang="en-US" dirty="0">
                <a:solidFill>
                  <a:srgbClr val="FFFFFF"/>
                </a:solidFill>
                <a:latin typeface="Open Sans"/>
              </a:rPr>
              <a:t> </a:t>
            </a:r>
            <a:r>
              <a:rPr lang="en-US" dirty="0" err="1">
                <a:solidFill>
                  <a:srgbClr val="FFFFFF"/>
                </a:solidFill>
                <a:latin typeface="Open Sans"/>
              </a:rPr>
              <a:t>sử</a:t>
            </a:r>
            <a:r>
              <a:rPr lang="en-US" dirty="0">
                <a:solidFill>
                  <a:srgbClr val="FFFFFF"/>
                </a:solidFill>
                <a:latin typeface="Open Sans"/>
              </a:rPr>
              <a:t> </a:t>
            </a:r>
            <a:r>
              <a:rPr lang="en-US" dirty="0" err="1">
                <a:solidFill>
                  <a:srgbClr val="FFFFFF"/>
                </a:solidFill>
                <a:latin typeface="Open Sans"/>
              </a:rPr>
              <a:t>dụng</a:t>
            </a:r>
            <a:r>
              <a:rPr lang="en-US" dirty="0">
                <a:solidFill>
                  <a:srgbClr val="FFFFFF"/>
                </a:solidFill>
                <a:latin typeface="Open Sans"/>
              </a:rPr>
              <a:t> </a:t>
            </a:r>
            <a:r>
              <a:rPr lang="en-US" dirty="0" err="1">
                <a:solidFill>
                  <a:srgbClr val="FFFFFF"/>
                </a:solidFill>
                <a:latin typeface="Open Sans"/>
              </a:rPr>
              <a:t>cho</a:t>
            </a:r>
            <a:r>
              <a:rPr lang="en-US" dirty="0">
                <a:solidFill>
                  <a:srgbClr val="FFFFFF"/>
                </a:solidFill>
                <a:latin typeface="Open Sans"/>
              </a:rPr>
              <a:t> cha </a:t>
            </a:r>
            <a:r>
              <a:rPr lang="en-US" dirty="0" err="1">
                <a:solidFill>
                  <a:srgbClr val="FFFFFF"/>
                </a:solidFill>
                <a:latin typeface="Open Sans"/>
              </a:rPr>
              <a:t>mẹ</a:t>
            </a:r>
            <a:r>
              <a:rPr lang="en-US" dirty="0">
                <a:solidFill>
                  <a:srgbClr val="FFFFFF"/>
                </a:solidFill>
                <a:latin typeface="Open Sans"/>
              </a:rPr>
              <a:t> </a:t>
            </a:r>
            <a:r>
              <a:rPr lang="en-US" dirty="0" err="1">
                <a:solidFill>
                  <a:srgbClr val="FFFFFF"/>
                </a:solidFill>
                <a:latin typeface="Open Sans"/>
              </a:rPr>
              <a:t>theo</a:t>
            </a:r>
            <a:r>
              <a:rPr lang="en-US" dirty="0">
                <a:solidFill>
                  <a:srgbClr val="FFFFFF"/>
                </a:solidFill>
                <a:latin typeface="Open Sans"/>
              </a:rPr>
              <a:t> </a:t>
            </a:r>
            <a:r>
              <a:rPr lang="en-US" dirty="0" err="1">
                <a:solidFill>
                  <a:srgbClr val="FFFFFF"/>
                </a:solidFill>
                <a:latin typeface="Open Sans"/>
              </a:rPr>
              <a:t>dõi</a:t>
            </a:r>
            <a:r>
              <a:rPr lang="en-US" dirty="0">
                <a:solidFill>
                  <a:srgbClr val="FFFFFF"/>
                </a:solidFill>
                <a:latin typeface="Open Sans"/>
              </a:rPr>
              <a:t> con </a:t>
            </a:r>
            <a:r>
              <a:rPr lang="en-US" dirty="0" err="1">
                <a:solidFill>
                  <a:srgbClr val="FFFFFF"/>
                </a:solidFill>
                <a:latin typeface="Open Sans"/>
              </a:rPr>
              <a:t>cái</a:t>
            </a:r>
            <a:r>
              <a:rPr lang="en-US" dirty="0">
                <a:solidFill>
                  <a:srgbClr val="FFFFFF"/>
                </a:solidFill>
                <a:latin typeface="Open Sans"/>
              </a:rPr>
              <a:t>.</a:t>
            </a:r>
          </a:p>
          <a:p>
            <a:pPr>
              <a:lnSpc>
                <a:spcPts val="1735"/>
              </a:lnSpc>
            </a:pPr>
            <a:r>
              <a:rPr lang="en-US" dirty="0">
                <a:solidFill>
                  <a:srgbClr val="FFFFFF"/>
                </a:solidFill>
                <a:latin typeface="Open Sans"/>
              </a:rPr>
              <a:t>•Theo </a:t>
            </a:r>
            <a:r>
              <a:rPr lang="en-US" dirty="0" err="1">
                <a:solidFill>
                  <a:srgbClr val="FFFFFF"/>
                </a:solidFill>
                <a:latin typeface="Open Sans"/>
              </a:rPr>
              <a:t>dõi</a:t>
            </a:r>
            <a:r>
              <a:rPr lang="en-US" dirty="0">
                <a:solidFill>
                  <a:srgbClr val="FFFFFF"/>
                </a:solidFill>
                <a:latin typeface="Open Sans"/>
              </a:rPr>
              <a:t> </a:t>
            </a:r>
            <a:r>
              <a:rPr lang="en-US" dirty="0" err="1">
                <a:solidFill>
                  <a:srgbClr val="FFFFFF"/>
                </a:solidFill>
                <a:latin typeface="Open Sans"/>
              </a:rPr>
              <a:t>và</a:t>
            </a:r>
            <a:r>
              <a:rPr lang="en-US" dirty="0">
                <a:solidFill>
                  <a:srgbClr val="FFFFFF"/>
                </a:solidFill>
                <a:latin typeface="Open Sans"/>
              </a:rPr>
              <a:t> </a:t>
            </a:r>
            <a:r>
              <a:rPr lang="en-US" dirty="0" err="1">
                <a:solidFill>
                  <a:srgbClr val="FFFFFF"/>
                </a:solidFill>
                <a:latin typeface="Open Sans"/>
              </a:rPr>
              <a:t>phòng</a:t>
            </a:r>
            <a:r>
              <a:rPr lang="en-US" dirty="0">
                <a:solidFill>
                  <a:srgbClr val="FFFFFF"/>
                </a:solidFill>
                <a:latin typeface="Open Sans"/>
              </a:rPr>
              <a:t> </a:t>
            </a:r>
            <a:r>
              <a:rPr lang="en-US" dirty="0" err="1">
                <a:solidFill>
                  <a:srgbClr val="FFFFFF"/>
                </a:solidFill>
                <a:latin typeface="Open Sans"/>
              </a:rPr>
              <a:t>chống</a:t>
            </a:r>
            <a:r>
              <a:rPr lang="en-US" dirty="0">
                <a:solidFill>
                  <a:srgbClr val="FFFFFF"/>
                </a:solidFill>
                <a:latin typeface="Open Sans"/>
              </a:rPr>
              <a:t> </a:t>
            </a:r>
            <a:r>
              <a:rPr lang="en-US" dirty="0" err="1">
                <a:solidFill>
                  <a:srgbClr val="FFFFFF"/>
                </a:solidFill>
                <a:latin typeface="Open Sans"/>
              </a:rPr>
              <a:t>lây</a:t>
            </a:r>
            <a:r>
              <a:rPr lang="en-US" dirty="0">
                <a:solidFill>
                  <a:srgbClr val="FFFFFF"/>
                </a:solidFill>
                <a:latin typeface="Open Sans"/>
              </a:rPr>
              <a:t> </a:t>
            </a:r>
            <a:r>
              <a:rPr lang="en-US" dirty="0" err="1">
                <a:solidFill>
                  <a:srgbClr val="FFFFFF"/>
                </a:solidFill>
                <a:latin typeface="Open Sans"/>
              </a:rPr>
              <a:t>nhiễm</a:t>
            </a:r>
            <a:r>
              <a:rPr lang="en-US" dirty="0">
                <a:solidFill>
                  <a:srgbClr val="FFFFFF"/>
                </a:solidFill>
                <a:latin typeface="Open Sans"/>
              </a:rPr>
              <a:t>.</a:t>
            </a:r>
          </a:p>
          <a:p>
            <a:pPr>
              <a:lnSpc>
                <a:spcPts val="1735"/>
              </a:lnSpc>
            </a:pPr>
            <a:endParaRPr lang="en-US" dirty="0">
              <a:solidFill>
                <a:srgbClr val="FFFFFF"/>
              </a:solidFill>
              <a:latin typeface="Open Sans"/>
            </a:endParaRPr>
          </a:p>
        </p:txBody>
      </p:sp>
      <p:grpSp>
        <p:nvGrpSpPr>
          <p:cNvPr id="36" name="Group 36"/>
          <p:cNvGrpSpPr/>
          <p:nvPr/>
        </p:nvGrpSpPr>
        <p:grpSpPr>
          <a:xfrm>
            <a:off x="12682247" y="3227854"/>
            <a:ext cx="2617768" cy="559856"/>
            <a:chOff x="0" y="0"/>
            <a:chExt cx="1907862" cy="408030"/>
          </a:xfrm>
        </p:grpSpPr>
        <p:sp>
          <p:nvSpPr>
            <p:cNvPr id="37" name="Freeform 37"/>
            <p:cNvSpPr/>
            <p:nvPr/>
          </p:nvSpPr>
          <p:spPr>
            <a:xfrm>
              <a:off x="0" y="0"/>
              <a:ext cx="1907862" cy="408030"/>
            </a:xfrm>
            <a:custGeom>
              <a:avLst/>
              <a:gdLst/>
              <a:ahLst/>
              <a:cxnLst/>
              <a:rect l="l" t="t" r="r" b="b"/>
              <a:pathLst>
                <a:path w="1907862" h="408030">
                  <a:moveTo>
                    <a:pt x="47319" y="0"/>
                  </a:moveTo>
                  <a:lnTo>
                    <a:pt x="1860543" y="0"/>
                  </a:lnTo>
                  <a:cubicBezTo>
                    <a:pt x="1886676" y="0"/>
                    <a:pt x="1907862" y="21186"/>
                    <a:pt x="1907862" y="47319"/>
                  </a:cubicBezTo>
                  <a:lnTo>
                    <a:pt x="1907862" y="360711"/>
                  </a:lnTo>
                  <a:cubicBezTo>
                    <a:pt x="1907862" y="386845"/>
                    <a:pt x="1886676" y="408030"/>
                    <a:pt x="1860543" y="408030"/>
                  </a:cubicBezTo>
                  <a:lnTo>
                    <a:pt x="47319" y="408030"/>
                  </a:lnTo>
                  <a:cubicBezTo>
                    <a:pt x="21186" y="408030"/>
                    <a:pt x="0" y="386845"/>
                    <a:pt x="0" y="360711"/>
                  </a:cubicBezTo>
                  <a:lnTo>
                    <a:pt x="0" y="47319"/>
                  </a:lnTo>
                  <a:cubicBezTo>
                    <a:pt x="0" y="21186"/>
                    <a:pt x="21186" y="0"/>
                    <a:pt x="47319" y="0"/>
                  </a:cubicBezTo>
                  <a:close/>
                </a:path>
              </a:pathLst>
            </a:custGeom>
            <a:solidFill>
              <a:srgbClr val="189FDA"/>
            </a:solidFill>
            <a:ln cap="sq">
              <a:noFill/>
              <a:prstDash val="solid"/>
              <a:miter/>
            </a:ln>
          </p:spPr>
          <p:txBody>
            <a:bodyPr/>
            <a:lstStyle/>
            <a:p>
              <a:endParaRPr lang="vi-VN"/>
            </a:p>
          </p:txBody>
        </p:sp>
        <p:sp>
          <p:nvSpPr>
            <p:cNvPr id="38" name="TextBox 38"/>
            <p:cNvSpPr txBox="1"/>
            <p:nvPr/>
          </p:nvSpPr>
          <p:spPr>
            <a:xfrm>
              <a:off x="0" y="-38100"/>
              <a:ext cx="1907862" cy="44613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a:rPr>
                <a:t>WHERE</a:t>
              </a:r>
            </a:p>
          </p:txBody>
        </p:sp>
      </p:grpSp>
      <p:sp>
        <p:nvSpPr>
          <p:cNvPr id="39" name="TextBox 39"/>
          <p:cNvSpPr txBox="1"/>
          <p:nvPr/>
        </p:nvSpPr>
        <p:spPr>
          <a:xfrm>
            <a:off x="12514427" y="4175640"/>
            <a:ext cx="3930494" cy="1077218"/>
          </a:xfrm>
          <a:prstGeom prst="rect">
            <a:avLst/>
          </a:prstGeom>
        </p:spPr>
        <p:txBody>
          <a:bodyPr lIns="0" tIns="0" rIns="0" bIns="0" rtlCol="0" anchor="t">
            <a:spAutoFit/>
          </a:bodyPr>
          <a:lstStyle/>
          <a:p>
            <a:pPr>
              <a:lnSpc>
                <a:spcPts val="2131"/>
              </a:lnSpc>
            </a:pPr>
            <a:r>
              <a:rPr lang="en-US" dirty="0">
                <a:solidFill>
                  <a:srgbClr val="FFFFFF"/>
                </a:solidFill>
                <a:latin typeface="Open Sans"/>
              </a:rPr>
              <a:t>•</a:t>
            </a:r>
            <a:r>
              <a:rPr lang="en-US" dirty="0" err="1">
                <a:solidFill>
                  <a:srgbClr val="FFFFFF"/>
                </a:solidFill>
                <a:latin typeface="Open Sans"/>
              </a:rPr>
              <a:t>Tại</a:t>
            </a:r>
            <a:r>
              <a:rPr lang="en-US" dirty="0">
                <a:solidFill>
                  <a:srgbClr val="FFFFFF"/>
                </a:solidFill>
                <a:latin typeface="Open Sans"/>
              </a:rPr>
              <a:t> </a:t>
            </a:r>
            <a:r>
              <a:rPr lang="en-US" dirty="0" err="1">
                <a:solidFill>
                  <a:srgbClr val="FFFFFF"/>
                </a:solidFill>
                <a:latin typeface="Open Sans"/>
              </a:rPr>
              <a:t>các</a:t>
            </a:r>
            <a:r>
              <a:rPr lang="en-US" dirty="0">
                <a:solidFill>
                  <a:srgbClr val="FFFFFF"/>
                </a:solidFill>
                <a:latin typeface="Open Sans"/>
              </a:rPr>
              <a:t> </a:t>
            </a:r>
            <a:r>
              <a:rPr lang="en-US" dirty="0" err="1">
                <a:solidFill>
                  <a:srgbClr val="FFFFFF"/>
                </a:solidFill>
                <a:latin typeface="Open Sans"/>
              </a:rPr>
              <a:t>hệ</a:t>
            </a:r>
            <a:r>
              <a:rPr lang="en-US" dirty="0">
                <a:solidFill>
                  <a:srgbClr val="FFFFFF"/>
                </a:solidFill>
                <a:latin typeface="Open Sans"/>
              </a:rPr>
              <a:t> </a:t>
            </a:r>
            <a:r>
              <a:rPr lang="en-US" dirty="0" err="1">
                <a:solidFill>
                  <a:srgbClr val="FFFFFF"/>
                </a:solidFill>
                <a:latin typeface="Open Sans"/>
              </a:rPr>
              <a:t>thống</a:t>
            </a:r>
            <a:r>
              <a:rPr lang="en-US" dirty="0">
                <a:solidFill>
                  <a:srgbClr val="FFFFFF"/>
                </a:solidFill>
                <a:latin typeface="Open Sans"/>
              </a:rPr>
              <a:t> </a:t>
            </a:r>
            <a:r>
              <a:rPr lang="en-US" dirty="0" err="1">
                <a:solidFill>
                  <a:srgbClr val="FFFFFF"/>
                </a:solidFill>
                <a:latin typeface="Open Sans"/>
              </a:rPr>
              <a:t>được</a:t>
            </a:r>
            <a:r>
              <a:rPr lang="en-US" dirty="0">
                <a:solidFill>
                  <a:srgbClr val="FFFFFF"/>
                </a:solidFill>
                <a:latin typeface="Open Sans"/>
              </a:rPr>
              <a:t> </a:t>
            </a:r>
            <a:r>
              <a:rPr lang="en-US" dirty="0" err="1">
                <a:solidFill>
                  <a:srgbClr val="FFFFFF"/>
                </a:solidFill>
                <a:latin typeface="Open Sans"/>
              </a:rPr>
              <a:t>cho</a:t>
            </a:r>
            <a:r>
              <a:rPr lang="en-US" dirty="0">
                <a:solidFill>
                  <a:srgbClr val="FFFFFF"/>
                </a:solidFill>
                <a:latin typeface="Open Sans"/>
              </a:rPr>
              <a:t> </a:t>
            </a:r>
            <a:r>
              <a:rPr lang="en-US" dirty="0" err="1">
                <a:solidFill>
                  <a:srgbClr val="FFFFFF"/>
                </a:solidFill>
                <a:latin typeface="Open Sans"/>
              </a:rPr>
              <a:t>phép</a:t>
            </a:r>
            <a:r>
              <a:rPr lang="en-US" dirty="0">
                <a:solidFill>
                  <a:srgbClr val="FFFFFF"/>
                </a:solidFill>
                <a:latin typeface="Open Sans"/>
              </a:rPr>
              <a:t>.</a:t>
            </a:r>
          </a:p>
          <a:p>
            <a:pPr>
              <a:lnSpc>
                <a:spcPts val="2131"/>
              </a:lnSpc>
            </a:pPr>
            <a:r>
              <a:rPr lang="en-US" dirty="0">
                <a:solidFill>
                  <a:srgbClr val="FFFFFF"/>
                </a:solidFill>
                <a:latin typeface="Open Sans"/>
              </a:rPr>
              <a:t>•</a:t>
            </a:r>
            <a:r>
              <a:rPr lang="en-US" dirty="0" err="1">
                <a:solidFill>
                  <a:srgbClr val="FFFFFF"/>
                </a:solidFill>
                <a:latin typeface="Open Sans"/>
              </a:rPr>
              <a:t>Tại</a:t>
            </a:r>
            <a:r>
              <a:rPr lang="en-US" dirty="0">
                <a:solidFill>
                  <a:srgbClr val="FFFFFF"/>
                </a:solidFill>
                <a:latin typeface="Open Sans"/>
              </a:rPr>
              <a:t> </a:t>
            </a:r>
            <a:r>
              <a:rPr lang="en-US" dirty="0" err="1">
                <a:solidFill>
                  <a:srgbClr val="FFFFFF"/>
                </a:solidFill>
                <a:latin typeface="Open Sans"/>
              </a:rPr>
              <a:t>các</a:t>
            </a:r>
            <a:r>
              <a:rPr lang="en-US" dirty="0">
                <a:solidFill>
                  <a:srgbClr val="FFFFFF"/>
                </a:solidFill>
                <a:latin typeface="Open Sans"/>
              </a:rPr>
              <a:t> </a:t>
            </a:r>
            <a:r>
              <a:rPr lang="en-US" dirty="0" err="1">
                <a:solidFill>
                  <a:srgbClr val="FFFFFF"/>
                </a:solidFill>
                <a:latin typeface="Open Sans"/>
              </a:rPr>
              <a:t>hệ</a:t>
            </a:r>
            <a:r>
              <a:rPr lang="en-US" dirty="0">
                <a:solidFill>
                  <a:srgbClr val="FFFFFF"/>
                </a:solidFill>
                <a:latin typeface="Open Sans"/>
              </a:rPr>
              <a:t> </a:t>
            </a:r>
            <a:r>
              <a:rPr lang="en-US" dirty="0" err="1">
                <a:solidFill>
                  <a:srgbClr val="FFFFFF"/>
                </a:solidFill>
                <a:latin typeface="Open Sans"/>
              </a:rPr>
              <a:t>thống</a:t>
            </a:r>
            <a:r>
              <a:rPr lang="en-US" dirty="0">
                <a:solidFill>
                  <a:srgbClr val="FFFFFF"/>
                </a:solidFill>
                <a:latin typeface="Open Sans"/>
              </a:rPr>
              <a:t> </a:t>
            </a:r>
            <a:r>
              <a:rPr lang="en-US" dirty="0" err="1">
                <a:solidFill>
                  <a:srgbClr val="FFFFFF"/>
                </a:solidFill>
                <a:latin typeface="Open Sans"/>
              </a:rPr>
              <a:t>đích</a:t>
            </a:r>
            <a:r>
              <a:rPr lang="en-US" dirty="0">
                <a:solidFill>
                  <a:srgbClr val="FFFFFF"/>
                </a:solidFill>
                <a:latin typeface="Open Sans"/>
              </a:rPr>
              <a:t> </a:t>
            </a:r>
            <a:r>
              <a:rPr lang="en-US" dirty="0" err="1">
                <a:solidFill>
                  <a:srgbClr val="FFFFFF"/>
                </a:solidFill>
                <a:latin typeface="Open Sans"/>
              </a:rPr>
              <a:t>đã</a:t>
            </a:r>
            <a:r>
              <a:rPr lang="en-US" dirty="0">
                <a:solidFill>
                  <a:srgbClr val="FFFFFF"/>
                </a:solidFill>
                <a:latin typeface="Open Sans"/>
              </a:rPr>
              <a:t> </a:t>
            </a:r>
            <a:r>
              <a:rPr lang="en-US" dirty="0" err="1">
                <a:solidFill>
                  <a:srgbClr val="FFFFFF"/>
                </a:solidFill>
                <a:latin typeface="Open Sans"/>
              </a:rPr>
              <a:t>bị</a:t>
            </a:r>
            <a:r>
              <a:rPr lang="en-US" dirty="0">
                <a:solidFill>
                  <a:srgbClr val="FFFFFF"/>
                </a:solidFill>
                <a:latin typeface="Open Sans"/>
              </a:rPr>
              <a:t> </a:t>
            </a:r>
            <a:r>
              <a:rPr lang="en-US" dirty="0" err="1">
                <a:solidFill>
                  <a:srgbClr val="FFFFFF"/>
                </a:solidFill>
                <a:latin typeface="Open Sans"/>
              </a:rPr>
              <a:t>nhiễm</a:t>
            </a:r>
            <a:r>
              <a:rPr lang="en-US" dirty="0">
                <a:solidFill>
                  <a:srgbClr val="FFFFFF"/>
                </a:solidFill>
                <a:latin typeface="Open Sans"/>
              </a:rPr>
              <a:t> </a:t>
            </a:r>
            <a:r>
              <a:rPr lang="en-US" dirty="0" err="1">
                <a:solidFill>
                  <a:srgbClr val="FFFFFF"/>
                </a:solidFill>
                <a:latin typeface="Open Sans"/>
              </a:rPr>
              <a:t>mã</a:t>
            </a:r>
            <a:r>
              <a:rPr lang="en-US" dirty="0">
                <a:solidFill>
                  <a:srgbClr val="FFFFFF"/>
                </a:solidFill>
                <a:latin typeface="Open Sans"/>
              </a:rPr>
              <a:t> </a:t>
            </a:r>
            <a:r>
              <a:rPr lang="en-US" dirty="0" err="1">
                <a:solidFill>
                  <a:srgbClr val="FFFFFF"/>
                </a:solidFill>
                <a:latin typeface="Open Sans"/>
              </a:rPr>
              <a:t>độc</a:t>
            </a:r>
            <a:r>
              <a:rPr lang="en-US" dirty="0">
                <a:solidFill>
                  <a:srgbClr val="FFFFFF"/>
                </a:solidFill>
                <a:latin typeface="Open Sans"/>
              </a:rPr>
              <a:t>.</a:t>
            </a:r>
          </a:p>
          <a:p>
            <a:pPr>
              <a:lnSpc>
                <a:spcPts val="2131"/>
              </a:lnSpc>
            </a:pPr>
            <a:endParaRPr lang="en-US" dirty="0">
              <a:solidFill>
                <a:srgbClr val="FFFFFF"/>
              </a:solidFill>
              <a:latin typeface="Open Sans"/>
            </a:endParaRPr>
          </a:p>
        </p:txBody>
      </p:sp>
      <p:sp>
        <p:nvSpPr>
          <p:cNvPr id="40" name="Freeform 40"/>
          <p:cNvSpPr/>
          <p:nvPr/>
        </p:nvSpPr>
        <p:spPr>
          <a:xfrm>
            <a:off x="-2229922" y="425455"/>
            <a:ext cx="4459844" cy="4554492"/>
          </a:xfrm>
          <a:custGeom>
            <a:avLst/>
            <a:gdLst/>
            <a:ahLst/>
            <a:cxnLst/>
            <a:rect l="l" t="t" r="r" b="b"/>
            <a:pathLst>
              <a:path w="4459844" h="4554492">
                <a:moveTo>
                  <a:pt x="0" y="0"/>
                </a:moveTo>
                <a:lnTo>
                  <a:pt x="4459844" y="0"/>
                </a:lnTo>
                <a:lnTo>
                  <a:pt x="4459844" y="4554493"/>
                </a:lnTo>
                <a:lnTo>
                  <a:pt x="0" y="4554493"/>
                </a:lnTo>
                <a:lnTo>
                  <a:pt x="0" y="0"/>
                </a:lnTo>
                <a:close/>
              </a:path>
            </a:pathLst>
          </a:custGeom>
          <a:blipFill>
            <a:blip r:embed="rId5"/>
            <a:stretch>
              <a:fillRect/>
            </a:stretch>
          </a:blipFill>
        </p:spPr>
        <p:txBody>
          <a:bodyPr/>
          <a:lstStyle/>
          <a:p>
            <a:endParaRPr lang="vi-VN"/>
          </a:p>
        </p:txBody>
      </p:sp>
      <p:grpSp>
        <p:nvGrpSpPr>
          <p:cNvPr id="41" name="Group 41"/>
          <p:cNvGrpSpPr/>
          <p:nvPr/>
        </p:nvGrpSpPr>
        <p:grpSpPr>
          <a:xfrm>
            <a:off x="9526206" y="6608891"/>
            <a:ext cx="875114" cy="87511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D59"/>
            </a:solidFill>
            <a:ln w="85725" cap="sq">
              <a:solidFill>
                <a:srgbClr val="03A9F4"/>
              </a:solidFill>
              <a:prstDash val="solid"/>
              <a:miter/>
            </a:ln>
          </p:spPr>
          <p:txBody>
            <a:bodyPr/>
            <a:lstStyle/>
            <a:p>
              <a:endParaRPr lang="vi-VN"/>
            </a:p>
          </p:txBody>
        </p:sp>
        <p:sp>
          <p:nvSpPr>
            <p:cNvPr id="43" name="TextBox 43"/>
            <p:cNvSpPr txBox="1"/>
            <p:nvPr/>
          </p:nvSpPr>
          <p:spPr>
            <a:xfrm>
              <a:off x="76200" y="38100"/>
              <a:ext cx="660400" cy="69850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Bold"/>
                </a:rPr>
                <a:t>04</a:t>
              </a:r>
            </a:p>
          </p:txBody>
        </p:sp>
      </p:grpSp>
      <p:grpSp>
        <p:nvGrpSpPr>
          <p:cNvPr id="44" name="Group 44"/>
          <p:cNvGrpSpPr/>
          <p:nvPr/>
        </p:nvGrpSpPr>
        <p:grpSpPr>
          <a:xfrm>
            <a:off x="7630199" y="6608891"/>
            <a:ext cx="875114" cy="87511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D59"/>
            </a:solidFill>
            <a:ln w="85725" cap="sq">
              <a:solidFill>
                <a:srgbClr val="03A9F4"/>
              </a:solidFill>
              <a:prstDash val="solid"/>
              <a:miter/>
            </a:ln>
          </p:spPr>
          <p:txBody>
            <a:bodyPr/>
            <a:lstStyle/>
            <a:p>
              <a:endParaRPr lang="vi-VN"/>
            </a:p>
          </p:txBody>
        </p:sp>
        <p:sp>
          <p:nvSpPr>
            <p:cNvPr id="46" name="TextBox 46"/>
            <p:cNvSpPr txBox="1"/>
            <p:nvPr/>
          </p:nvSpPr>
          <p:spPr>
            <a:xfrm>
              <a:off x="76200" y="38100"/>
              <a:ext cx="660400" cy="69850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Bold"/>
                </a:rPr>
                <a:t>05</a:t>
              </a:r>
            </a:p>
          </p:txBody>
        </p:sp>
      </p:grpSp>
      <p:grpSp>
        <p:nvGrpSpPr>
          <p:cNvPr id="47" name="Group 47"/>
          <p:cNvGrpSpPr/>
          <p:nvPr/>
        </p:nvGrpSpPr>
        <p:grpSpPr>
          <a:xfrm>
            <a:off x="2935779" y="6608891"/>
            <a:ext cx="2617768" cy="559856"/>
            <a:chOff x="0" y="0"/>
            <a:chExt cx="1907862" cy="408030"/>
          </a:xfrm>
        </p:grpSpPr>
        <p:sp>
          <p:nvSpPr>
            <p:cNvPr id="48" name="Freeform 48"/>
            <p:cNvSpPr/>
            <p:nvPr/>
          </p:nvSpPr>
          <p:spPr>
            <a:xfrm>
              <a:off x="0" y="0"/>
              <a:ext cx="1907862" cy="408030"/>
            </a:xfrm>
            <a:custGeom>
              <a:avLst/>
              <a:gdLst/>
              <a:ahLst/>
              <a:cxnLst/>
              <a:rect l="l" t="t" r="r" b="b"/>
              <a:pathLst>
                <a:path w="1907862" h="408030">
                  <a:moveTo>
                    <a:pt x="47319" y="0"/>
                  </a:moveTo>
                  <a:lnTo>
                    <a:pt x="1860543" y="0"/>
                  </a:lnTo>
                  <a:cubicBezTo>
                    <a:pt x="1886676" y="0"/>
                    <a:pt x="1907862" y="21186"/>
                    <a:pt x="1907862" y="47319"/>
                  </a:cubicBezTo>
                  <a:lnTo>
                    <a:pt x="1907862" y="360711"/>
                  </a:lnTo>
                  <a:cubicBezTo>
                    <a:pt x="1907862" y="386845"/>
                    <a:pt x="1886676" y="408030"/>
                    <a:pt x="1860543" y="408030"/>
                  </a:cubicBezTo>
                  <a:lnTo>
                    <a:pt x="47319" y="408030"/>
                  </a:lnTo>
                  <a:cubicBezTo>
                    <a:pt x="21186" y="408030"/>
                    <a:pt x="0" y="386845"/>
                    <a:pt x="0" y="360711"/>
                  </a:cubicBezTo>
                  <a:lnTo>
                    <a:pt x="0" y="47319"/>
                  </a:lnTo>
                  <a:cubicBezTo>
                    <a:pt x="0" y="21186"/>
                    <a:pt x="21186" y="0"/>
                    <a:pt x="47319" y="0"/>
                  </a:cubicBezTo>
                  <a:close/>
                </a:path>
              </a:pathLst>
            </a:custGeom>
            <a:solidFill>
              <a:srgbClr val="189FDA"/>
            </a:solidFill>
            <a:ln cap="sq">
              <a:noFill/>
              <a:prstDash val="solid"/>
              <a:miter/>
            </a:ln>
          </p:spPr>
          <p:txBody>
            <a:bodyPr/>
            <a:lstStyle/>
            <a:p>
              <a:endParaRPr lang="vi-VN"/>
            </a:p>
          </p:txBody>
        </p:sp>
        <p:sp>
          <p:nvSpPr>
            <p:cNvPr id="49" name="TextBox 49"/>
            <p:cNvSpPr txBox="1"/>
            <p:nvPr/>
          </p:nvSpPr>
          <p:spPr>
            <a:xfrm>
              <a:off x="0" y="-38100"/>
              <a:ext cx="1907862" cy="44613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Bold"/>
                </a:rPr>
                <a:t>HOW</a:t>
              </a:r>
            </a:p>
          </p:txBody>
        </p:sp>
      </p:grpSp>
      <p:grpSp>
        <p:nvGrpSpPr>
          <p:cNvPr id="50" name="Group 50"/>
          <p:cNvGrpSpPr/>
          <p:nvPr/>
        </p:nvGrpSpPr>
        <p:grpSpPr>
          <a:xfrm>
            <a:off x="12348618" y="6729175"/>
            <a:ext cx="2617768" cy="559856"/>
            <a:chOff x="0" y="0"/>
            <a:chExt cx="1907862" cy="408030"/>
          </a:xfrm>
        </p:grpSpPr>
        <p:sp>
          <p:nvSpPr>
            <p:cNvPr id="51" name="Freeform 51"/>
            <p:cNvSpPr/>
            <p:nvPr/>
          </p:nvSpPr>
          <p:spPr>
            <a:xfrm>
              <a:off x="0" y="0"/>
              <a:ext cx="1907862" cy="408030"/>
            </a:xfrm>
            <a:custGeom>
              <a:avLst/>
              <a:gdLst/>
              <a:ahLst/>
              <a:cxnLst/>
              <a:rect l="l" t="t" r="r" b="b"/>
              <a:pathLst>
                <a:path w="1907862" h="408030">
                  <a:moveTo>
                    <a:pt x="47319" y="0"/>
                  </a:moveTo>
                  <a:lnTo>
                    <a:pt x="1860543" y="0"/>
                  </a:lnTo>
                  <a:cubicBezTo>
                    <a:pt x="1886676" y="0"/>
                    <a:pt x="1907862" y="21186"/>
                    <a:pt x="1907862" y="47319"/>
                  </a:cubicBezTo>
                  <a:lnTo>
                    <a:pt x="1907862" y="360711"/>
                  </a:lnTo>
                  <a:cubicBezTo>
                    <a:pt x="1907862" y="386845"/>
                    <a:pt x="1886676" y="408030"/>
                    <a:pt x="1860543" y="408030"/>
                  </a:cubicBezTo>
                  <a:lnTo>
                    <a:pt x="47319" y="408030"/>
                  </a:lnTo>
                  <a:cubicBezTo>
                    <a:pt x="21186" y="408030"/>
                    <a:pt x="0" y="386845"/>
                    <a:pt x="0" y="360711"/>
                  </a:cubicBezTo>
                  <a:lnTo>
                    <a:pt x="0" y="47319"/>
                  </a:lnTo>
                  <a:cubicBezTo>
                    <a:pt x="0" y="21186"/>
                    <a:pt x="21186" y="0"/>
                    <a:pt x="47319" y="0"/>
                  </a:cubicBezTo>
                  <a:close/>
                </a:path>
              </a:pathLst>
            </a:custGeom>
            <a:solidFill>
              <a:srgbClr val="189FDA"/>
            </a:solidFill>
            <a:ln cap="sq">
              <a:noFill/>
              <a:prstDash val="solid"/>
              <a:miter/>
            </a:ln>
          </p:spPr>
          <p:txBody>
            <a:bodyPr/>
            <a:lstStyle/>
            <a:p>
              <a:endParaRPr lang="vi-VN"/>
            </a:p>
          </p:txBody>
        </p:sp>
        <p:sp>
          <p:nvSpPr>
            <p:cNvPr id="52" name="TextBox 52"/>
            <p:cNvSpPr txBox="1"/>
            <p:nvPr/>
          </p:nvSpPr>
          <p:spPr>
            <a:xfrm>
              <a:off x="0" y="-38100"/>
              <a:ext cx="1907862" cy="446130"/>
            </a:xfrm>
            <a:prstGeom prst="rect">
              <a:avLst/>
            </a:prstGeom>
          </p:spPr>
          <p:txBody>
            <a:bodyPr lIns="50800" tIns="50800" rIns="50800" bIns="50800" rtlCol="0" anchor="ctr"/>
            <a:lstStyle/>
            <a:p>
              <a:pPr marL="0" lvl="1" indent="0" algn="ctr">
                <a:lnSpc>
                  <a:spcPts val="3145"/>
                </a:lnSpc>
                <a:spcBef>
                  <a:spcPct val="0"/>
                </a:spcBef>
              </a:pPr>
              <a:r>
                <a:rPr lang="en-US" sz="2247">
                  <a:solidFill>
                    <a:srgbClr val="FFFFFF"/>
                  </a:solidFill>
                  <a:latin typeface="Open Sans"/>
                </a:rPr>
                <a:t>WHY</a:t>
              </a:r>
            </a:p>
          </p:txBody>
        </p:sp>
      </p:grpSp>
      <p:sp>
        <p:nvSpPr>
          <p:cNvPr id="53" name="TextBox 53"/>
          <p:cNvSpPr txBox="1"/>
          <p:nvPr/>
        </p:nvSpPr>
        <p:spPr>
          <a:xfrm>
            <a:off x="2856324" y="7759298"/>
            <a:ext cx="3930494" cy="1615827"/>
          </a:xfrm>
          <a:prstGeom prst="rect">
            <a:avLst/>
          </a:prstGeom>
        </p:spPr>
        <p:txBody>
          <a:bodyPr lIns="0" tIns="0" rIns="0" bIns="0" rtlCol="0" anchor="t">
            <a:spAutoFit/>
          </a:bodyPr>
          <a:lstStyle/>
          <a:p>
            <a:pPr>
              <a:lnSpc>
                <a:spcPts val="2131"/>
              </a:lnSpc>
            </a:pPr>
            <a:r>
              <a:rPr lang="en-US" dirty="0">
                <a:solidFill>
                  <a:srgbClr val="FFFFFF"/>
                </a:solidFill>
                <a:latin typeface="Open Sans"/>
              </a:rPr>
              <a:t>•</a:t>
            </a:r>
            <a:r>
              <a:rPr lang="en-US" dirty="0" err="1">
                <a:solidFill>
                  <a:srgbClr val="FFFFFF"/>
                </a:solidFill>
                <a:latin typeface="Open Sans"/>
              </a:rPr>
              <a:t>Đây</a:t>
            </a:r>
            <a:r>
              <a:rPr lang="en-US" dirty="0">
                <a:solidFill>
                  <a:srgbClr val="FFFFFF"/>
                </a:solidFill>
                <a:latin typeface="Open Sans"/>
              </a:rPr>
              <a:t> </a:t>
            </a:r>
            <a:r>
              <a:rPr lang="en-US" dirty="0" err="1">
                <a:solidFill>
                  <a:srgbClr val="FFFFFF"/>
                </a:solidFill>
                <a:latin typeface="Open Sans"/>
              </a:rPr>
              <a:t>là</a:t>
            </a:r>
            <a:r>
              <a:rPr lang="en-US" dirty="0">
                <a:solidFill>
                  <a:srgbClr val="FFFFFF"/>
                </a:solidFill>
                <a:latin typeface="Open Sans"/>
              </a:rPr>
              <a:t> </a:t>
            </a:r>
            <a:r>
              <a:rPr lang="en-US" dirty="0" err="1">
                <a:solidFill>
                  <a:srgbClr val="FFFFFF"/>
                </a:solidFill>
                <a:latin typeface="Open Sans"/>
              </a:rPr>
              <a:t>một</a:t>
            </a:r>
            <a:r>
              <a:rPr lang="en-US" dirty="0">
                <a:solidFill>
                  <a:srgbClr val="FFFFFF"/>
                </a:solidFill>
                <a:latin typeface="Open Sans"/>
              </a:rPr>
              <a:t> </a:t>
            </a:r>
            <a:r>
              <a:rPr lang="en-US" dirty="0" err="1">
                <a:solidFill>
                  <a:srgbClr val="FFFFFF"/>
                </a:solidFill>
                <a:latin typeface="Open Sans"/>
              </a:rPr>
              <a:t>trong</a:t>
            </a:r>
            <a:r>
              <a:rPr lang="en-US" dirty="0">
                <a:solidFill>
                  <a:srgbClr val="FFFFFF"/>
                </a:solidFill>
                <a:latin typeface="Open Sans"/>
              </a:rPr>
              <a:t> </a:t>
            </a:r>
            <a:r>
              <a:rPr lang="en-US" dirty="0" err="1">
                <a:solidFill>
                  <a:srgbClr val="FFFFFF"/>
                </a:solidFill>
                <a:latin typeface="Open Sans"/>
              </a:rPr>
              <a:t>những</a:t>
            </a:r>
            <a:r>
              <a:rPr lang="en-US" dirty="0">
                <a:solidFill>
                  <a:srgbClr val="FFFFFF"/>
                </a:solidFill>
                <a:latin typeface="Open Sans"/>
              </a:rPr>
              <a:t> </a:t>
            </a:r>
            <a:r>
              <a:rPr lang="en-US" dirty="0" err="1">
                <a:solidFill>
                  <a:srgbClr val="FFFFFF"/>
                </a:solidFill>
                <a:latin typeface="Open Sans"/>
              </a:rPr>
              <a:t>phần</a:t>
            </a:r>
            <a:r>
              <a:rPr lang="en-US" dirty="0">
                <a:solidFill>
                  <a:srgbClr val="FFFFFF"/>
                </a:solidFill>
                <a:latin typeface="Open Sans"/>
              </a:rPr>
              <a:t> </a:t>
            </a:r>
            <a:r>
              <a:rPr lang="en-US" dirty="0" err="1">
                <a:solidFill>
                  <a:srgbClr val="FFFFFF"/>
                </a:solidFill>
                <a:latin typeface="Open Sans"/>
              </a:rPr>
              <a:t>mềm</a:t>
            </a:r>
            <a:r>
              <a:rPr lang="en-US" dirty="0">
                <a:solidFill>
                  <a:srgbClr val="FFFFFF"/>
                </a:solidFill>
                <a:latin typeface="Open Sans"/>
              </a:rPr>
              <a:t> </a:t>
            </a:r>
            <a:r>
              <a:rPr lang="en-US" dirty="0" err="1">
                <a:solidFill>
                  <a:srgbClr val="FFFFFF"/>
                </a:solidFill>
                <a:latin typeface="Open Sans"/>
              </a:rPr>
              <a:t>gián</a:t>
            </a:r>
            <a:r>
              <a:rPr lang="en-US" dirty="0">
                <a:solidFill>
                  <a:srgbClr val="FFFFFF"/>
                </a:solidFill>
                <a:latin typeface="Open Sans"/>
              </a:rPr>
              <a:t> </a:t>
            </a:r>
            <a:r>
              <a:rPr lang="en-US" dirty="0" err="1">
                <a:solidFill>
                  <a:srgbClr val="FFFFFF"/>
                </a:solidFill>
                <a:latin typeface="Open Sans"/>
              </a:rPr>
              <a:t>điệp</a:t>
            </a:r>
            <a:r>
              <a:rPr lang="en-US" dirty="0">
                <a:solidFill>
                  <a:srgbClr val="FFFFFF"/>
                </a:solidFill>
                <a:latin typeface="Open Sans"/>
              </a:rPr>
              <a:t> </a:t>
            </a:r>
            <a:r>
              <a:rPr lang="en-US" dirty="0" err="1">
                <a:solidFill>
                  <a:srgbClr val="FFFFFF"/>
                </a:solidFill>
                <a:latin typeface="Open Sans"/>
              </a:rPr>
              <a:t>rất</a:t>
            </a:r>
            <a:r>
              <a:rPr lang="en-US" dirty="0">
                <a:solidFill>
                  <a:srgbClr val="FFFFFF"/>
                </a:solidFill>
                <a:latin typeface="Open Sans"/>
              </a:rPr>
              <a:t> </a:t>
            </a:r>
            <a:r>
              <a:rPr lang="en-US" dirty="0" err="1">
                <a:solidFill>
                  <a:srgbClr val="FFFFFF"/>
                </a:solidFill>
                <a:latin typeface="Open Sans"/>
              </a:rPr>
              <a:t>phổ</a:t>
            </a:r>
            <a:r>
              <a:rPr lang="en-US" dirty="0">
                <a:solidFill>
                  <a:srgbClr val="FFFFFF"/>
                </a:solidFill>
                <a:latin typeface="Open Sans"/>
              </a:rPr>
              <a:t> </a:t>
            </a:r>
            <a:r>
              <a:rPr lang="en-US" dirty="0" err="1">
                <a:solidFill>
                  <a:srgbClr val="FFFFFF"/>
                </a:solidFill>
                <a:latin typeface="Open Sans"/>
              </a:rPr>
              <a:t>biến</a:t>
            </a:r>
            <a:r>
              <a:rPr lang="en-US" dirty="0">
                <a:solidFill>
                  <a:srgbClr val="FFFFFF"/>
                </a:solidFill>
                <a:latin typeface="Open Sans"/>
              </a:rPr>
              <a:t>, </a:t>
            </a:r>
            <a:r>
              <a:rPr lang="en-US" dirty="0" err="1">
                <a:solidFill>
                  <a:srgbClr val="FFFFFF"/>
                </a:solidFill>
                <a:latin typeface="Open Sans"/>
              </a:rPr>
              <a:t>gây</a:t>
            </a:r>
            <a:r>
              <a:rPr lang="en-US" dirty="0">
                <a:solidFill>
                  <a:srgbClr val="FFFFFF"/>
                </a:solidFill>
                <a:latin typeface="Open Sans"/>
              </a:rPr>
              <a:t> </a:t>
            </a:r>
            <a:r>
              <a:rPr lang="en-US" dirty="0" err="1">
                <a:solidFill>
                  <a:srgbClr val="FFFFFF"/>
                </a:solidFill>
                <a:latin typeface="Open Sans"/>
              </a:rPr>
              <a:t>ra</a:t>
            </a:r>
            <a:r>
              <a:rPr lang="en-US" dirty="0">
                <a:solidFill>
                  <a:srgbClr val="FFFFFF"/>
                </a:solidFill>
                <a:latin typeface="Open Sans"/>
              </a:rPr>
              <a:t> </a:t>
            </a:r>
            <a:r>
              <a:rPr lang="en-US" dirty="0" err="1">
                <a:solidFill>
                  <a:srgbClr val="FFFFFF"/>
                </a:solidFill>
                <a:latin typeface="Open Sans"/>
              </a:rPr>
              <a:t>nhiều</a:t>
            </a:r>
            <a:r>
              <a:rPr lang="en-US" dirty="0">
                <a:solidFill>
                  <a:srgbClr val="FFFFFF"/>
                </a:solidFill>
                <a:latin typeface="Open Sans"/>
              </a:rPr>
              <a:t> </a:t>
            </a:r>
            <a:r>
              <a:rPr lang="en-US" dirty="0" err="1">
                <a:solidFill>
                  <a:srgbClr val="FFFFFF"/>
                </a:solidFill>
                <a:latin typeface="Open Sans"/>
              </a:rPr>
              <a:t>hậu</a:t>
            </a:r>
            <a:r>
              <a:rPr lang="en-US" dirty="0">
                <a:solidFill>
                  <a:srgbClr val="FFFFFF"/>
                </a:solidFill>
                <a:latin typeface="Open Sans"/>
              </a:rPr>
              <a:t> </a:t>
            </a:r>
            <a:r>
              <a:rPr lang="en-US" dirty="0" err="1">
                <a:solidFill>
                  <a:srgbClr val="FFFFFF"/>
                </a:solidFill>
                <a:latin typeface="Open Sans"/>
              </a:rPr>
              <a:t>quả</a:t>
            </a:r>
            <a:r>
              <a:rPr lang="en-US" dirty="0">
                <a:solidFill>
                  <a:srgbClr val="FFFFFF"/>
                </a:solidFill>
                <a:latin typeface="Open Sans"/>
              </a:rPr>
              <a:t> </a:t>
            </a:r>
            <a:r>
              <a:rPr lang="en-US" dirty="0" err="1">
                <a:solidFill>
                  <a:srgbClr val="FFFFFF"/>
                </a:solidFill>
                <a:latin typeface="Open Sans"/>
              </a:rPr>
              <a:t>khó</a:t>
            </a:r>
            <a:r>
              <a:rPr lang="en-US" dirty="0">
                <a:solidFill>
                  <a:srgbClr val="FFFFFF"/>
                </a:solidFill>
                <a:latin typeface="Open Sans"/>
              </a:rPr>
              <a:t> </a:t>
            </a:r>
            <a:r>
              <a:rPr lang="en-US" dirty="0" err="1">
                <a:solidFill>
                  <a:srgbClr val="FFFFFF"/>
                </a:solidFill>
                <a:latin typeface="Open Sans"/>
              </a:rPr>
              <a:t>lường</a:t>
            </a:r>
            <a:r>
              <a:rPr lang="en-US" dirty="0">
                <a:solidFill>
                  <a:srgbClr val="FFFFFF"/>
                </a:solidFill>
                <a:latin typeface="Open Sans"/>
              </a:rPr>
              <a:t> </a:t>
            </a:r>
            <a:r>
              <a:rPr lang="en-US" dirty="0" err="1">
                <a:solidFill>
                  <a:srgbClr val="FFFFFF"/>
                </a:solidFill>
                <a:latin typeface="Open Sans"/>
              </a:rPr>
              <a:t>tuy</a:t>
            </a:r>
            <a:r>
              <a:rPr lang="en-US" dirty="0">
                <a:solidFill>
                  <a:srgbClr val="FFFFFF"/>
                </a:solidFill>
                <a:latin typeface="Open Sans"/>
              </a:rPr>
              <a:t> </a:t>
            </a:r>
            <a:r>
              <a:rPr lang="en-US" dirty="0" err="1">
                <a:solidFill>
                  <a:srgbClr val="FFFFFF"/>
                </a:solidFill>
                <a:latin typeface="Open Sans"/>
              </a:rPr>
              <a:t>nhiên</a:t>
            </a:r>
            <a:r>
              <a:rPr lang="en-US" dirty="0">
                <a:solidFill>
                  <a:srgbClr val="FFFFFF"/>
                </a:solidFill>
                <a:latin typeface="Open Sans"/>
              </a:rPr>
              <a:t> </a:t>
            </a:r>
            <a:r>
              <a:rPr lang="en-US" dirty="0" err="1">
                <a:solidFill>
                  <a:srgbClr val="FFFFFF"/>
                </a:solidFill>
                <a:latin typeface="Open Sans"/>
              </a:rPr>
              <a:t>lại</a:t>
            </a:r>
            <a:r>
              <a:rPr lang="en-US" dirty="0">
                <a:solidFill>
                  <a:srgbClr val="FFFFFF"/>
                </a:solidFill>
                <a:latin typeface="Open Sans"/>
              </a:rPr>
              <a:t> </a:t>
            </a:r>
            <a:r>
              <a:rPr lang="en-US" dirty="0" err="1">
                <a:solidFill>
                  <a:srgbClr val="FFFFFF"/>
                </a:solidFill>
                <a:latin typeface="Open Sans"/>
              </a:rPr>
              <a:t>rất</a:t>
            </a:r>
            <a:r>
              <a:rPr lang="en-US" dirty="0">
                <a:solidFill>
                  <a:srgbClr val="FFFFFF"/>
                </a:solidFill>
                <a:latin typeface="Open Sans"/>
              </a:rPr>
              <a:t> </a:t>
            </a:r>
            <a:r>
              <a:rPr lang="en-US" dirty="0" err="1">
                <a:solidFill>
                  <a:srgbClr val="FFFFFF"/>
                </a:solidFill>
                <a:latin typeface="Open Sans"/>
              </a:rPr>
              <a:t>khó</a:t>
            </a:r>
            <a:r>
              <a:rPr lang="en-US" dirty="0">
                <a:solidFill>
                  <a:srgbClr val="FFFFFF"/>
                </a:solidFill>
                <a:latin typeface="Open Sans"/>
              </a:rPr>
              <a:t> </a:t>
            </a:r>
            <a:r>
              <a:rPr lang="en-US" dirty="0" err="1">
                <a:solidFill>
                  <a:srgbClr val="FFFFFF"/>
                </a:solidFill>
                <a:latin typeface="Open Sans"/>
              </a:rPr>
              <a:t>bị</a:t>
            </a:r>
            <a:r>
              <a:rPr lang="en-US" dirty="0">
                <a:solidFill>
                  <a:srgbClr val="FFFFFF"/>
                </a:solidFill>
                <a:latin typeface="Open Sans"/>
              </a:rPr>
              <a:t> </a:t>
            </a:r>
            <a:r>
              <a:rPr lang="en-US" dirty="0" err="1">
                <a:solidFill>
                  <a:srgbClr val="FFFFFF"/>
                </a:solidFill>
                <a:latin typeface="Open Sans"/>
              </a:rPr>
              <a:t>phát</a:t>
            </a:r>
            <a:r>
              <a:rPr lang="en-US" dirty="0">
                <a:solidFill>
                  <a:srgbClr val="FFFFFF"/>
                </a:solidFill>
                <a:latin typeface="Open Sans"/>
              </a:rPr>
              <a:t> </a:t>
            </a:r>
            <a:r>
              <a:rPr lang="en-US" dirty="0" err="1">
                <a:solidFill>
                  <a:srgbClr val="FFFFFF"/>
                </a:solidFill>
                <a:latin typeface="Open Sans"/>
              </a:rPr>
              <a:t>hiện</a:t>
            </a:r>
            <a:r>
              <a:rPr lang="en-US" dirty="0">
                <a:solidFill>
                  <a:srgbClr val="FFFFFF"/>
                </a:solidFill>
                <a:latin typeface="Open Sans"/>
              </a:rPr>
              <a:t> </a:t>
            </a:r>
            <a:r>
              <a:rPr lang="en-US" dirty="0" err="1">
                <a:solidFill>
                  <a:srgbClr val="FFFFFF"/>
                </a:solidFill>
                <a:latin typeface="Open Sans"/>
              </a:rPr>
              <a:t>khi</a:t>
            </a:r>
            <a:r>
              <a:rPr lang="en-US" dirty="0">
                <a:solidFill>
                  <a:srgbClr val="FFFFFF"/>
                </a:solidFill>
                <a:latin typeface="Open Sans"/>
              </a:rPr>
              <a:t> </a:t>
            </a:r>
            <a:r>
              <a:rPr lang="en-US" dirty="0" err="1">
                <a:solidFill>
                  <a:srgbClr val="FFFFFF"/>
                </a:solidFill>
                <a:latin typeface="Open Sans"/>
              </a:rPr>
              <a:t>bị</a:t>
            </a:r>
            <a:r>
              <a:rPr lang="en-US" dirty="0">
                <a:solidFill>
                  <a:srgbClr val="FFFFFF"/>
                </a:solidFill>
                <a:latin typeface="Open Sans"/>
              </a:rPr>
              <a:t> </a:t>
            </a:r>
            <a:r>
              <a:rPr lang="en-US" dirty="0" err="1">
                <a:solidFill>
                  <a:srgbClr val="FFFFFF"/>
                </a:solidFill>
                <a:latin typeface="Open Sans"/>
              </a:rPr>
              <a:t>lây</a:t>
            </a:r>
            <a:r>
              <a:rPr lang="en-US" dirty="0">
                <a:solidFill>
                  <a:srgbClr val="FFFFFF"/>
                </a:solidFill>
                <a:latin typeface="Open Sans"/>
              </a:rPr>
              <a:t> </a:t>
            </a:r>
            <a:r>
              <a:rPr lang="en-US" dirty="0" err="1">
                <a:solidFill>
                  <a:srgbClr val="FFFFFF"/>
                </a:solidFill>
                <a:latin typeface="Open Sans"/>
              </a:rPr>
              <a:t>nhiễm</a:t>
            </a:r>
            <a:r>
              <a:rPr lang="en-US" dirty="0">
                <a:solidFill>
                  <a:srgbClr val="FFFFFF"/>
                </a:solidFill>
                <a:latin typeface="Open Sans"/>
              </a:rPr>
              <a:t> </a:t>
            </a:r>
            <a:r>
              <a:rPr lang="en-US" dirty="0" err="1">
                <a:solidFill>
                  <a:srgbClr val="FFFFFF"/>
                </a:solidFill>
                <a:latin typeface="Open Sans"/>
              </a:rPr>
              <a:t>vào</a:t>
            </a:r>
            <a:r>
              <a:rPr lang="en-US" dirty="0">
                <a:solidFill>
                  <a:srgbClr val="FFFFFF"/>
                </a:solidFill>
                <a:latin typeface="Open Sans"/>
              </a:rPr>
              <a:t> </a:t>
            </a:r>
            <a:r>
              <a:rPr lang="en-US" dirty="0" err="1">
                <a:solidFill>
                  <a:srgbClr val="FFFFFF"/>
                </a:solidFill>
                <a:latin typeface="Open Sans"/>
              </a:rPr>
              <a:t>máy</a:t>
            </a:r>
            <a:r>
              <a:rPr lang="en-US" dirty="0">
                <a:solidFill>
                  <a:srgbClr val="FFFFFF"/>
                </a:solidFill>
                <a:latin typeface="Open Sans"/>
              </a:rPr>
              <a:t> </a:t>
            </a:r>
            <a:r>
              <a:rPr lang="en-US" dirty="0" err="1">
                <a:solidFill>
                  <a:srgbClr val="FFFFFF"/>
                </a:solidFill>
                <a:latin typeface="Open Sans"/>
              </a:rPr>
              <a:t>mục</a:t>
            </a:r>
            <a:r>
              <a:rPr lang="en-US" dirty="0">
                <a:solidFill>
                  <a:srgbClr val="FFFFFF"/>
                </a:solidFill>
                <a:latin typeface="Open Sans"/>
              </a:rPr>
              <a:t> </a:t>
            </a:r>
            <a:r>
              <a:rPr lang="en-US" dirty="0" err="1">
                <a:solidFill>
                  <a:srgbClr val="FFFFFF"/>
                </a:solidFill>
                <a:latin typeface="Open Sans"/>
              </a:rPr>
              <a:t>tiêu</a:t>
            </a:r>
            <a:r>
              <a:rPr lang="en-US" dirty="0">
                <a:solidFill>
                  <a:srgbClr val="FFFFFF"/>
                </a:solidFill>
                <a:latin typeface="Open Sans"/>
              </a:rPr>
              <a:t>.</a:t>
            </a:r>
          </a:p>
          <a:p>
            <a:pPr>
              <a:lnSpc>
                <a:spcPts val="2131"/>
              </a:lnSpc>
            </a:pPr>
            <a:endParaRPr lang="en-US" dirty="0">
              <a:solidFill>
                <a:srgbClr val="FFFFFF"/>
              </a:solidFill>
              <a:latin typeface="Open Sans"/>
            </a:endParaRPr>
          </a:p>
        </p:txBody>
      </p:sp>
      <p:sp>
        <p:nvSpPr>
          <p:cNvPr id="54" name="TextBox 54"/>
          <p:cNvSpPr txBox="1"/>
          <p:nvPr/>
        </p:nvSpPr>
        <p:spPr>
          <a:xfrm>
            <a:off x="11817489" y="7717656"/>
            <a:ext cx="3930494" cy="1346522"/>
          </a:xfrm>
          <a:prstGeom prst="rect">
            <a:avLst/>
          </a:prstGeom>
        </p:spPr>
        <p:txBody>
          <a:bodyPr lIns="0" tIns="0" rIns="0" bIns="0" rtlCol="0" anchor="t">
            <a:spAutoFit/>
          </a:bodyPr>
          <a:lstStyle/>
          <a:p>
            <a:pPr>
              <a:lnSpc>
                <a:spcPts val="2131"/>
              </a:lnSpc>
            </a:pPr>
            <a:r>
              <a:rPr lang="en-US" dirty="0">
                <a:solidFill>
                  <a:srgbClr val="FFFFFF"/>
                </a:solidFill>
                <a:latin typeface="Open Sans"/>
              </a:rPr>
              <a:t>•</a:t>
            </a:r>
            <a:r>
              <a:rPr lang="en-US" dirty="0" err="1">
                <a:solidFill>
                  <a:srgbClr val="FFFFFF"/>
                </a:solidFill>
                <a:latin typeface="Open Sans"/>
              </a:rPr>
              <a:t>Phục</a:t>
            </a:r>
            <a:r>
              <a:rPr lang="en-US" dirty="0">
                <a:solidFill>
                  <a:srgbClr val="FFFFFF"/>
                </a:solidFill>
                <a:latin typeface="Open Sans"/>
              </a:rPr>
              <a:t> </a:t>
            </a:r>
            <a:r>
              <a:rPr lang="en-US" dirty="0" err="1">
                <a:solidFill>
                  <a:srgbClr val="FFFFFF"/>
                </a:solidFill>
                <a:latin typeface="Open Sans"/>
              </a:rPr>
              <a:t>vụ</a:t>
            </a:r>
            <a:r>
              <a:rPr lang="en-US" dirty="0">
                <a:solidFill>
                  <a:srgbClr val="FFFFFF"/>
                </a:solidFill>
                <a:latin typeface="Open Sans"/>
              </a:rPr>
              <a:t> </a:t>
            </a:r>
            <a:r>
              <a:rPr lang="en-US" dirty="0" err="1">
                <a:solidFill>
                  <a:srgbClr val="FFFFFF"/>
                </a:solidFill>
                <a:latin typeface="Open Sans"/>
              </a:rPr>
              <a:t>cho</a:t>
            </a:r>
            <a:r>
              <a:rPr lang="en-US" dirty="0">
                <a:solidFill>
                  <a:srgbClr val="FFFFFF"/>
                </a:solidFill>
                <a:latin typeface="Open Sans"/>
              </a:rPr>
              <a:t> </a:t>
            </a:r>
            <a:r>
              <a:rPr lang="en-US" dirty="0" err="1">
                <a:solidFill>
                  <a:srgbClr val="FFFFFF"/>
                </a:solidFill>
                <a:latin typeface="Open Sans"/>
              </a:rPr>
              <a:t>mục</a:t>
            </a:r>
            <a:r>
              <a:rPr lang="en-US" dirty="0">
                <a:solidFill>
                  <a:srgbClr val="FFFFFF"/>
                </a:solidFill>
                <a:latin typeface="Open Sans"/>
              </a:rPr>
              <a:t> </a:t>
            </a:r>
            <a:r>
              <a:rPr lang="en-US" dirty="0" err="1">
                <a:solidFill>
                  <a:srgbClr val="FFFFFF"/>
                </a:solidFill>
                <a:latin typeface="Open Sans"/>
              </a:rPr>
              <a:t>đích</a:t>
            </a:r>
            <a:r>
              <a:rPr lang="en-US" dirty="0">
                <a:solidFill>
                  <a:srgbClr val="FFFFFF"/>
                </a:solidFill>
                <a:latin typeface="Open Sans"/>
              </a:rPr>
              <a:t> </a:t>
            </a:r>
            <a:r>
              <a:rPr lang="en-US" dirty="0" err="1">
                <a:solidFill>
                  <a:srgbClr val="FFFFFF"/>
                </a:solidFill>
                <a:latin typeface="Open Sans"/>
              </a:rPr>
              <a:t>nghiên</a:t>
            </a:r>
            <a:r>
              <a:rPr lang="en-US" dirty="0">
                <a:solidFill>
                  <a:srgbClr val="FFFFFF"/>
                </a:solidFill>
                <a:latin typeface="Open Sans"/>
              </a:rPr>
              <a:t> </a:t>
            </a:r>
            <a:r>
              <a:rPr lang="en-US" dirty="0" err="1">
                <a:solidFill>
                  <a:srgbClr val="FFFFFF"/>
                </a:solidFill>
                <a:latin typeface="Open Sans"/>
              </a:rPr>
              <a:t>cứu</a:t>
            </a:r>
            <a:r>
              <a:rPr lang="en-US" dirty="0">
                <a:solidFill>
                  <a:srgbClr val="FFFFFF"/>
                </a:solidFill>
                <a:latin typeface="Open Sans"/>
              </a:rPr>
              <a:t> </a:t>
            </a:r>
            <a:r>
              <a:rPr lang="en-US" dirty="0" err="1">
                <a:solidFill>
                  <a:srgbClr val="FFFFFF"/>
                </a:solidFill>
                <a:latin typeface="Open Sans"/>
              </a:rPr>
              <a:t>và</a:t>
            </a:r>
            <a:r>
              <a:rPr lang="en-US" dirty="0">
                <a:solidFill>
                  <a:srgbClr val="FFFFFF"/>
                </a:solidFill>
                <a:latin typeface="Open Sans"/>
              </a:rPr>
              <a:t> </a:t>
            </a:r>
            <a:r>
              <a:rPr lang="en-US" dirty="0" err="1">
                <a:solidFill>
                  <a:srgbClr val="FFFFFF"/>
                </a:solidFill>
                <a:latin typeface="Open Sans"/>
              </a:rPr>
              <a:t>phòng</a:t>
            </a:r>
            <a:r>
              <a:rPr lang="en-US" dirty="0">
                <a:solidFill>
                  <a:srgbClr val="FFFFFF"/>
                </a:solidFill>
                <a:latin typeface="Open Sans"/>
              </a:rPr>
              <a:t> </a:t>
            </a:r>
            <a:r>
              <a:rPr lang="en-US" dirty="0" err="1">
                <a:solidFill>
                  <a:srgbClr val="FFFFFF"/>
                </a:solidFill>
                <a:latin typeface="Open Sans"/>
              </a:rPr>
              <a:t>chống</a:t>
            </a:r>
            <a:r>
              <a:rPr lang="en-US" dirty="0">
                <a:solidFill>
                  <a:srgbClr val="FFFFFF"/>
                </a:solidFill>
                <a:latin typeface="Open Sans"/>
              </a:rPr>
              <a:t>.</a:t>
            </a:r>
          </a:p>
          <a:p>
            <a:pPr>
              <a:lnSpc>
                <a:spcPts val="2131"/>
              </a:lnSpc>
            </a:pPr>
            <a:r>
              <a:rPr lang="en-US" dirty="0">
                <a:solidFill>
                  <a:srgbClr val="FFFFFF"/>
                </a:solidFill>
                <a:latin typeface="Open Sans"/>
              </a:rPr>
              <a:t>•</a:t>
            </a:r>
            <a:r>
              <a:rPr lang="en-US" dirty="0" err="1">
                <a:solidFill>
                  <a:srgbClr val="FFFFFF"/>
                </a:solidFill>
                <a:latin typeface="Open Sans"/>
              </a:rPr>
              <a:t>Phát</a:t>
            </a:r>
            <a:r>
              <a:rPr lang="en-US" dirty="0">
                <a:solidFill>
                  <a:srgbClr val="FFFFFF"/>
                </a:solidFill>
                <a:latin typeface="Open Sans"/>
              </a:rPr>
              <a:t> </a:t>
            </a:r>
            <a:r>
              <a:rPr lang="en-US" dirty="0" err="1">
                <a:solidFill>
                  <a:srgbClr val="FFFFFF"/>
                </a:solidFill>
                <a:latin typeface="Open Sans"/>
              </a:rPr>
              <a:t>triển</a:t>
            </a:r>
            <a:r>
              <a:rPr lang="en-US" dirty="0">
                <a:solidFill>
                  <a:srgbClr val="FFFFFF"/>
                </a:solidFill>
                <a:latin typeface="Open Sans"/>
              </a:rPr>
              <a:t> </a:t>
            </a:r>
            <a:r>
              <a:rPr lang="en-US" dirty="0" err="1">
                <a:solidFill>
                  <a:srgbClr val="FFFFFF"/>
                </a:solidFill>
                <a:latin typeface="Open Sans"/>
              </a:rPr>
              <a:t>thành</a:t>
            </a:r>
            <a:r>
              <a:rPr lang="en-US" dirty="0">
                <a:solidFill>
                  <a:srgbClr val="FFFFFF"/>
                </a:solidFill>
                <a:latin typeface="Open Sans"/>
              </a:rPr>
              <a:t> </a:t>
            </a:r>
            <a:r>
              <a:rPr lang="en-US" dirty="0" err="1">
                <a:solidFill>
                  <a:srgbClr val="FFFFFF"/>
                </a:solidFill>
                <a:latin typeface="Open Sans"/>
              </a:rPr>
              <a:t>các</a:t>
            </a:r>
            <a:r>
              <a:rPr lang="en-US" dirty="0">
                <a:solidFill>
                  <a:srgbClr val="FFFFFF"/>
                </a:solidFill>
                <a:latin typeface="Open Sans"/>
              </a:rPr>
              <a:t> </a:t>
            </a:r>
            <a:r>
              <a:rPr lang="en-US" dirty="0" err="1">
                <a:solidFill>
                  <a:srgbClr val="FFFFFF"/>
                </a:solidFill>
                <a:latin typeface="Open Sans"/>
              </a:rPr>
              <a:t>phần</a:t>
            </a:r>
            <a:r>
              <a:rPr lang="en-US" dirty="0">
                <a:solidFill>
                  <a:srgbClr val="FFFFFF"/>
                </a:solidFill>
                <a:latin typeface="Open Sans"/>
              </a:rPr>
              <a:t> </a:t>
            </a:r>
            <a:r>
              <a:rPr lang="en-US" dirty="0" err="1">
                <a:solidFill>
                  <a:srgbClr val="FFFFFF"/>
                </a:solidFill>
                <a:latin typeface="Open Sans"/>
              </a:rPr>
              <a:t>mềm</a:t>
            </a:r>
            <a:r>
              <a:rPr lang="en-US" dirty="0">
                <a:solidFill>
                  <a:srgbClr val="FFFFFF"/>
                </a:solidFill>
                <a:latin typeface="Open Sans"/>
              </a:rPr>
              <a:t> </a:t>
            </a:r>
            <a:r>
              <a:rPr lang="en-US" dirty="0" err="1">
                <a:solidFill>
                  <a:srgbClr val="FFFFFF"/>
                </a:solidFill>
                <a:latin typeface="Open Sans"/>
              </a:rPr>
              <a:t>gián</a:t>
            </a:r>
            <a:r>
              <a:rPr lang="en-US" dirty="0">
                <a:solidFill>
                  <a:srgbClr val="FFFFFF"/>
                </a:solidFill>
                <a:latin typeface="Open Sans"/>
              </a:rPr>
              <a:t> </a:t>
            </a:r>
            <a:r>
              <a:rPr lang="en-US" dirty="0" err="1">
                <a:solidFill>
                  <a:srgbClr val="FFFFFF"/>
                </a:solidFill>
                <a:latin typeface="Open Sans"/>
              </a:rPr>
              <a:t>điệp</a:t>
            </a:r>
            <a:r>
              <a:rPr lang="en-US" dirty="0">
                <a:solidFill>
                  <a:srgbClr val="FFFFFF"/>
                </a:solidFill>
                <a:latin typeface="Open Sans"/>
              </a:rPr>
              <a:t> </a:t>
            </a:r>
            <a:r>
              <a:rPr lang="en-US" dirty="0" err="1">
                <a:solidFill>
                  <a:srgbClr val="FFFFFF"/>
                </a:solidFill>
                <a:latin typeface="Open Sans"/>
              </a:rPr>
              <a:t>phức</a:t>
            </a:r>
            <a:r>
              <a:rPr lang="en-US" dirty="0">
                <a:solidFill>
                  <a:srgbClr val="FFFFFF"/>
                </a:solidFill>
                <a:latin typeface="Open Sans"/>
              </a:rPr>
              <a:t> </a:t>
            </a:r>
            <a:r>
              <a:rPr lang="en-US" dirty="0" err="1">
                <a:solidFill>
                  <a:srgbClr val="FFFFFF"/>
                </a:solidFill>
                <a:latin typeface="Open Sans"/>
              </a:rPr>
              <a:t>tạp</a:t>
            </a:r>
            <a:r>
              <a:rPr lang="en-US" dirty="0">
                <a:solidFill>
                  <a:srgbClr val="FFFFFF"/>
                </a:solidFill>
                <a:latin typeface="Open Sans"/>
              </a:rPr>
              <a:t> </a:t>
            </a:r>
            <a:r>
              <a:rPr lang="en-US" dirty="0" err="1">
                <a:solidFill>
                  <a:srgbClr val="FFFFFF"/>
                </a:solidFill>
                <a:latin typeface="Open Sans"/>
              </a:rPr>
              <a:t>hơn</a:t>
            </a:r>
            <a:r>
              <a:rPr lang="en-US" dirty="0">
                <a:solidFill>
                  <a:srgbClr val="FFFFFF"/>
                </a:solidFill>
                <a:latin typeface="Open Sans"/>
              </a:rPr>
              <a:t>.</a:t>
            </a:r>
          </a:p>
          <a:p>
            <a:pPr>
              <a:lnSpc>
                <a:spcPts val="2131"/>
              </a:lnSpc>
            </a:pPr>
            <a:endParaRPr lang="en-US" dirty="0">
              <a:solidFill>
                <a:srgbClr val="FFFFFF"/>
              </a:solidFill>
              <a:latin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vi-VN"/>
          </a:p>
        </p:txBody>
      </p:sp>
      <p:grpSp>
        <p:nvGrpSpPr>
          <p:cNvPr id="3" name="Group 3"/>
          <p:cNvGrpSpPr/>
          <p:nvPr/>
        </p:nvGrpSpPr>
        <p:grpSpPr>
          <a:xfrm>
            <a:off x="6521858" y="70283"/>
            <a:ext cx="5597511" cy="1925451"/>
            <a:chOff x="0" y="0"/>
            <a:chExt cx="2993158" cy="1029597"/>
          </a:xfrm>
        </p:grpSpPr>
        <p:sp>
          <p:nvSpPr>
            <p:cNvPr id="4" name="Freeform 4"/>
            <p:cNvSpPr/>
            <p:nvPr/>
          </p:nvSpPr>
          <p:spPr>
            <a:xfrm>
              <a:off x="0" y="0"/>
              <a:ext cx="2993158" cy="1029597"/>
            </a:xfrm>
            <a:custGeom>
              <a:avLst/>
              <a:gdLst/>
              <a:ahLst/>
              <a:cxnLst/>
              <a:rect l="l" t="t" r="r" b="b"/>
              <a:pathLst>
                <a:path w="2993158" h="1029597">
                  <a:moveTo>
                    <a:pt x="0" y="0"/>
                  </a:moveTo>
                  <a:lnTo>
                    <a:pt x="2993158" y="0"/>
                  </a:lnTo>
                  <a:lnTo>
                    <a:pt x="2993158" y="1029597"/>
                  </a:lnTo>
                  <a:lnTo>
                    <a:pt x="0" y="1029597"/>
                  </a:lnTo>
                  <a:close/>
                </a:path>
              </a:pathLst>
            </a:custGeom>
            <a:solidFill>
              <a:srgbClr val="000000">
                <a:alpha val="0"/>
              </a:srgbClr>
            </a:solidFill>
            <a:ln w="85725" cap="sq">
              <a:solidFill>
                <a:srgbClr val="FFFFFF"/>
              </a:solidFill>
              <a:prstDash val="solid"/>
              <a:miter/>
            </a:ln>
          </p:spPr>
          <p:txBody>
            <a:bodyPr/>
            <a:lstStyle/>
            <a:p>
              <a:endParaRPr lang="vi-VN"/>
            </a:p>
          </p:txBody>
        </p:sp>
        <p:sp>
          <p:nvSpPr>
            <p:cNvPr id="5" name="TextBox 5"/>
            <p:cNvSpPr txBox="1"/>
            <p:nvPr/>
          </p:nvSpPr>
          <p:spPr>
            <a:xfrm>
              <a:off x="0" y="-47625"/>
              <a:ext cx="2993158" cy="1077222"/>
            </a:xfrm>
            <a:prstGeom prst="rect">
              <a:avLst/>
            </a:prstGeom>
          </p:spPr>
          <p:txBody>
            <a:bodyPr lIns="50800" tIns="50800" rIns="50800" bIns="50800" rtlCol="0" anchor="ctr"/>
            <a:lstStyle/>
            <a:p>
              <a:pPr algn="ctr">
                <a:lnSpc>
                  <a:spcPts val="3210"/>
                </a:lnSpc>
              </a:pPr>
              <a:endParaRPr/>
            </a:p>
          </p:txBody>
        </p:sp>
      </p:grpSp>
      <p:sp>
        <p:nvSpPr>
          <p:cNvPr id="6" name="TextBox 6"/>
          <p:cNvSpPr txBox="1"/>
          <p:nvPr/>
        </p:nvSpPr>
        <p:spPr>
          <a:xfrm>
            <a:off x="6703140" y="368980"/>
            <a:ext cx="5234946" cy="1345644"/>
          </a:xfrm>
          <a:prstGeom prst="rect">
            <a:avLst/>
          </a:prstGeom>
        </p:spPr>
        <p:txBody>
          <a:bodyPr lIns="0" tIns="0" rIns="0" bIns="0" rtlCol="0" anchor="t">
            <a:spAutoFit/>
          </a:bodyPr>
          <a:lstStyle/>
          <a:p>
            <a:pPr algn="ctr">
              <a:lnSpc>
                <a:spcPts val="5320"/>
              </a:lnSpc>
            </a:pPr>
            <a:r>
              <a:rPr lang="en-US" sz="3800" dirty="0">
                <a:solidFill>
                  <a:srgbClr val="FFFFFF"/>
                </a:solidFill>
                <a:latin typeface="Times New Roman" panose="02020603050405020304" pitchFamily="18" charset="0"/>
                <a:cs typeface="Times New Roman" panose="02020603050405020304" pitchFamily="18" charset="0"/>
              </a:rPr>
              <a:t>03.PHÂN CÔNG </a:t>
            </a:r>
            <a:r>
              <a:rPr lang="en-US" sz="3800" dirty="0" err="1">
                <a:solidFill>
                  <a:srgbClr val="FFFFFF"/>
                </a:solidFill>
                <a:latin typeface="Times New Roman" panose="02020603050405020304" pitchFamily="18" charset="0"/>
                <a:cs typeface="Times New Roman" panose="02020603050405020304" pitchFamily="18" charset="0"/>
              </a:rPr>
              <a:t>CÔNG</a:t>
            </a:r>
            <a:r>
              <a:rPr lang="en-US" sz="3800" dirty="0">
                <a:solidFill>
                  <a:srgbClr val="FFFFFF"/>
                </a:solidFill>
                <a:latin typeface="Times New Roman" panose="02020603050405020304" pitchFamily="18" charset="0"/>
                <a:cs typeface="Times New Roman" panose="02020603050405020304" pitchFamily="18" charset="0"/>
              </a:rPr>
              <a:t> VIỆC</a:t>
            </a:r>
          </a:p>
        </p:txBody>
      </p:sp>
      <p:sp>
        <p:nvSpPr>
          <p:cNvPr id="7" name="Freeform 7"/>
          <p:cNvSpPr/>
          <p:nvPr/>
        </p:nvSpPr>
        <p:spPr>
          <a:xfrm rot="-195339">
            <a:off x="-274060" y="109779"/>
            <a:ext cx="3949991" cy="2953931"/>
          </a:xfrm>
          <a:custGeom>
            <a:avLst/>
            <a:gdLst/>
            <a:ahLst/>
            <a:cxnLst/>
            <a:rect l="l" t="t" r="r" b="b"/>
            <a:pathLst>
              <a:path w="3949991" h="2953931">
                <a:moveTo>
                  <a:pt x="0" y="0"/>
                </a:moveTo>
                <a:lnTo>
                  <a:pt x="3949990" y="0"/>
                </a:lnTo>
                <a:lnTo>
                  <a:pt x="3949990" y="2953931"/>
                </a:lnTo>
                <a:lnTo>
                  <a:pt x="0" y="2953931"/>
                </a:lnTo>
                <a:lnTo>
                  <a:pt x="0" y="0"/>
                </a:lnTo>
                <a:close/>
              </a:path>
            </a:pathLst>
          </a:custGeom>
          <a:blipFill>
            <a:blip r:embed="rId3"/>
            <a:stretch>
              <a:fillRect/>
            </a:stretch>
          </a:blipFill>
        </p:spPr>
        <p:txBody>
          <a:bodyPr/>
          <a:lstStyle/>
          <a:p>
            <a:endParaRPr lang="vi-VN"/>
          </a:p>
        </p:txBody>
      </p:sp>
      <p:sp>
        <p:nvSpPr>
          <p:cNvPr id="8" name="Freeform 8"/>
          <p:cNvSpPr/>
          <p:nvPr/>
        </p:nvSpPr>
        <p:spPr>
          <a:xfrm>
            <a:off x="1101813" y="5900297"/>
            <a:ext cx="5455843" cy="5423368"/>
          </a:xfrm>
          <a:custGeom>
            <a:avLst/>
            <a:gdLst/>
            <a:ahLst/>
            <a:cxnLst/>
            <a:rect l="l" t="t" r="r" b="b"/>
            <a:pathLst>
              <a:path w="5455843" h="5423368">
                <a:moveTo>
                  <a:pt x="0" y="0"/>
                </a:moveTo>
                <a:lnTo>
                  <a:pt x="5455843" y="0"/>
                </a:lnTo>
                <a:lnTo>
                  <a:pt x="5455843" y="5423368"/>
                </a:lnTo>
                <a:lnTo>
                  <a:pt x="0" y="5423368"/>
                </a:lnTo>
                <a:lnTo>
                  <a:pt x="0" y="0"/>
                </a:lnTo>
                <a:close/>
              </a:path>
            </a:pathLst>
          </a:custGeom>
          <a:blipFill>
            <a:blip r:embed="rId4"/>
            <a:stretch>
              <a:fillRect/>
            </a:stretch>
          </a:blipFill>
        </p:spPr>
        <p:txBody>
          <a:bodyPr/>
          <a:lstStyle/>
          <a:p>
            <a:endParaRPr lang="vi-VN"/>
          </a:p>
        </p:txBody>
      </p:sp>
      <p:sp>
        <p:nvSpPr>
          <p:cNvPr id="9" name="Freeform 9"/>
          <p:cNvSpPr/>
          <p:nvPr/>
        </p:nvSpPr>
        <p:spPr>
          <a:xfrm flipH="1">
            <a:off x="13255237" y="1995734"/>
            <a:ext cx="3597078" cy="6616247"/>
          </a:xfrm>
          <a:custGeom>
            <a:avLst/>
            <a:gdLst/>
            <a:ahLst/>
            <a:cxnLst/>
            <a:rect l="l" t="t" r="r" b="b"/>
            <a:pathLst>
              <a:path w="3597078" h="6616247">
                <a:moveTo>
                  <a:pt x="3597078" y="0"/>
                </a:moveTo>
                <a:lnTo>
                  <a:pt x="0" y="0"/>
                </a:lnTo>
                <a:lnTo>
                  <a:pt x="0" y="6616247"/>
                </a:lnTo>
                <a:lnTo>
                  <a:pt x="3597078" y="6616247"/>
                </a:lnTo>
                <a:lnTo>
                  <a:pt x="3597078" y="0"/>
                </a:lnTo>
                <a:close/>
              </a:path>
            </a:pathLst>
          </a:custGeom>
          <a:blipFill>
            <a:blip r:embed="rId5"/>
            <a:stretch>
              <a:fillRect/>
            </a:stretch>
          </a:blipFill>
        </p:spPr>
        <p:txBody>
          <a:bodyPr/>
          <a:lstStyle/>
          <a:p>
            <a:endParaRPr lang="vi-VN"/>
          </a:p>
        </p:txBody>
      </p:sp>
      <p:sp>
        <p:nvSpPr>
          <p:cNvPr id="10" name="Freeform 10"/>
          <p:cNvSpPr/>
          <p:nvPr/>
        </p:nvSpPr>
        <p:spPr>
          <a:xfrm rot="-195339" flipH="1">
            <a:off x="11178340" y="89331"/>
            <a:ext cx="3214264" cy="2403730"/>
          </a:xfrm>
          <a:custGeom>
            <a:avLst/>
            <a:gdLst/>
            <a:ahLst/>
            <a:cxnLst/>
            <a:rect l="l" t="t" r="r" b="b"/>
            <a:pathLst>
              <a:path w="3214264" h="2403730">
                <a:moveTo>
                  <a:pt x="3214264" y="0"/>
                </a:moveTo>
                <a:lnTo>
                  <a:pt x="0" y="0"/>
                </a:lnTo>
                <a:lnTo>
                  <a:pt x="0" y="2403731"/>
                </a:lnTo>
                <a:lnTo>
                  <a:pt x="3214264" y="2403731"/>
                </a:lnTo>
                <a:lnTo>
                  <a:pt x="3214264" y="0"/>
                </a:lnTo>
                <a:close/>
              </a:path>
            </a:pathLst>
          </a:custGeom>
          <a:blipFill>
            <a:blip r:embed="rId3"/>
            <a:stretch>
              <a:fillRect/>
            </a:stretch>
          </a:blipFill>
        </p:spPr>
        <p:txBody>
          <a:bodyPr/>
          <a:lstStyle/>
          <a:p>
            <a:endParaRPr lang="vi-VN"/>
          </a:p>
        </p:txBody>
      </p:sp>
      <p:graphicFrame>
        <p:nvGraphicFramePr>
          <p:cNvPr id="11" name="Bảng 10">
            <a:extLst>
              <a:ext uri="{FF2B5EF4-FFF2-40B4-BE49-F238E27FC236}">
                <a16:creationId xmlns:a16="http://schemas.microsoft.com/office/drawing/2014/main" id="{DE0AD77B-8A7F-91ED-5F9E-8F8E0C2A9168}"/>
              </a:ext>
            </a:extLst>
          </p:cNvPr>
          <p:cNvGraphicFramePr>
            <a:graphicFrameLocks noGrp="1"/>
          </p:cNvGraphicFramePr>
          <p:nvPr>
            <p:extLst>
              <p:ext uri="{D42A27DB-BD31-4B8C-83A1-F6EECF244321}">
                <p14:modId xmlns:p14="http://schemas.microsoft.com/office/powerpoint/2010/main" val="2468894640"/>
              </p:ext>
            </p:extLst>
          </p:nvPr>
        </p:nvGraphicFramePr>
        <p:xfrm>
          <a:off x="4267200" y="2377488"/>
          <a:ext cx="9525000" cy="6957013"/>
        </p:xfrm>
        <a:graphic>
          <a:graphicData uri="http://schemas.openxmlformats.org/drawingml/2006/table">
            <a:tbl>
              <a:tblPr firstRow="1" bandRow="1">
                <a:tableStyleId>{5C22544A-7EE6-4342-B048-85BDC9FD1C3A}</a:tableStyleId>
              </a:tblPr>
              <a:tblGrid>
                <a:gridCol w="4762500">
                  <a:extLst>
                    <a:ext uri="{9D8B030D-6E8A-4147-A177-3AD203B41FA5}">
                      <a16:colId xmlns:a16="http://schemas.microsoft.com/office/drawing/2014/main" val="3575444969"/>
                    </a:ext>
                  </a:extLst>
                </a:gridCol>
                <a:gridCol w="4762500">
                  <a:extLst>
                    <a:ext uri="{9D8B030D-6E8A-4147-A177-3AD203B41FA5}">
                      <a16:colId xmlns:a16="http://schemas.microsoft.com/office/drawing/2014/main" val="2088202493"/>
                    </a:ext>
                  </a:extLst>
                </a:gridCol>
              </a:tblGrid>
              <a:tr h="993859">
                <a:tc>
                  <a:txBody>
                    <a:bodyPr/>
                    <a:lstStyle/>
                    <a:p>
                      <a:r>
                        <a:rPr lang="en-US" sz="2000" dirty="0">
                          <a:latin typeface="Times New Roman" panose="02020603050405020304" pitchFamily="18" charset="0"/>
                          <a:cs typeface="Times New Roman" panose="02020603050405020304" pitchFamily="18" charset="0"/>
                        </a:rPr>
                        <a:t>Thành </a:t>
                      </a:r>
                      <a:r>
                        <a:rPr lang="en-US" sz="2000" dirty="0" err="1">
                          <a:latin typeface="Times New Roman" panose="02020603050405020304" pitchFamily="18" charset="0"/>
                          <a:cs typeface="Times New Roman" panose="02020603050405020304" pitchFamily="18" charset="0"/>
                        </a:rPr>
                        <a:t>viên</a:t>
                      </a:r>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err="1">
                          <a:latin typeface="Times New Roman" panose="02020603050405020304" pitchFamily="18" charset="0"/>
                          <a:cs typeface="Times New Roman" panose="02020603050405020304" pitchFamily="18" charset="0"/>
                        </a:rPr>
                        <a:t>Nhiệm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28645005"/>
                  </a:ext>
                </a:extLst>
              </a:tr>
              <a:tr h="993859">
                <a:tc rowSpan="3">
                  <a:txBody>
                    <a:bodyPr/>
                    <a:lstStyle/>
                    <a:p>
                      <a:r>
                        <a:rPr lang="en-US" sz="2000" dirty="0" err="1">
                          <a:latin typeface="Times New Roman" panose="02020603050405020304" pitchFamily="18" charset="0"/>
                          <a:cs typeface="Times New Roman" panose="02020603050405020304" pitchFamily="18" charset="0"/>
                        </a:rPr>
                        <a:t>Mạc</a:t>
                      </a:r>
                      <a:r>
                        <a:rPr lang="en-US" sz="2000" dirty="0">
                          <a:latin typeface="Times New Roman" panose="02020603050405020304" pitchFamily="18" charset="0"/>
                          <a:cs typeface="Times New Roman" panose="02020603050405020304" pitchFamily="18" charset="0"/>
                        </a:rPr>
                        <a:t> Quang Huy</a:t>
                      </a:r>
                    </a:p>
                  </a:txBody>
                  <a:tcPr anchor="ctr"/>
                </a:tc>
                <a:tc>
                  <a:txBody>
                    <a:bodyPr/>
                    <a:lstStyle/>
                    <a:p>
                      <a:r>
                        <a:rPr lang="en-US" sz="2000" dirty="0">
                          <a:latin typeface="Times New Roman" panose="02020603050405020304" pitchFamily="18" charset="0"/>
                          <a:cs typeface="Times New Roman" panose="02020603050405020304" pitchFamily="18" charset="0"/>
                        </a:rPr>
                        <a:t>Thu </a:t>
                      </a:r>
                      <a:r>
                        <a:rPr lang="en-US" sz="2000" dirty="0" err="1">
                          <a:latin typeface="Times New Roman" panose="02020603050405020304" pitchFamily="18" charset="0"/>
                          <a:cs typeface="Times New Roman" panose="02020603050405020304" pitchFamily="18" charset="0"/>
                        </a:rPr>
                        <a:t>thập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16116199"/>
                  </a:ext>
                </a:extLst>
              </a:tr>
              <a:tr h="993859">
                <a:tc vMerge="1">
                  <a:txBody>
                    <a:bodyPr/>
                    <a:lstStyle/>
                    <a:p>
                      <a:endParaRPr lang="en-US" dirty="0"/>
                    </a:p>
                  </a:txBody>
                  <a:tcPr/>
                </a:tc>
                <a:tc>
                  <a:txBody>
                    <a:bodyPr/>
                    <a:lstStyle/>
                    <a:p>
                      <a:r>
                        <a:rPr lang="en-US" sz="2000" dirty="0" err="1">
                          <a:latin typeface="Times New Roman" panose="02020603050405020304" pitchFamily="18" charset="0"/>
                          <a:cs typeface="Times New Roman" panose="02020603050405020304" pitchFamily="18" charset="0"/>
                        </a:rPr>
                        <a:t>Viết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cáo</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72912131"/>
                  </a:ext>
                </a:extLst>
              </a:tr>
              <a:tr h="993859">
                <a:tc vMerge="1">
                  <a:txBody>
                    <a:bodyPr/>
                    <a:lstStyle/>
                    <a:p>
                      <a:endParaRPr lang="en-US" dirty="0"/>
                    </a:p>
                  </a:txBody>
                  <a:tcPr/>
                </a:tc>
                <a:tc>
                  <a:txBody>
                    <a:bodyPr/>
                    <a:lstStyle/>
                    <a:p>
                      <a:r>
                        <a:rPr lang="en-US" sz="2000" dirty="0" err="1">
                          <a:latin typeface="Times New Roman" panose="02020603050405020304" pitchFamily="18" charset="0"/>
                          <a:cs typeface="Times New Roman" panose="02020603050405020304" pitchFamily="18" charset="0"/>
                        </a:rPr>
                        <a:t>Chạy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01893268"/>
                  </a:ext>
                </a:extLst>
              </a:tr>
              <a:tr h="993859">
                <a:tc rowSpan="3">
                  <a:txBody>
                    <a:bodyPr/>
                    <a:lstStyle/>
                    <a:p>
                      <a:r>
                        <a:rPr lang="en-US" sz="2000" dirty="0">
                          <a:latin typeface="Times New Roman" panose="02020603050405020304" pitchFamily="18" charset="0"/>
                          <a:cs typeface="Times New Roman" panose="02020603050405020304" pitchFamily="18" charset="0"/>
                        </a:rPr>
                        <a:t>Nguyễn Minh Tuấn</a:t>
                      </a:r>
                    </a:p>
                  </a:txBody>
                  <a:tcPr anchor="ctr"/>
                </a:tc>
                <a:tc>
                  <a:txBody>
                    <a:bodyPr/>
                    <a:lstStyle/>
                    <a:p>
                      <a:r>
                        <a:rPr lang="en-US" sz="2000" dirty="0" err="1">
                          <a:latin typeface="Times New Roman" panose="02020603050405020304" pitchFamily="18" charset="0"/>
                          <a:cs typeface="Times New Roman" panose="02020603050405020304" pitchFamily="18" charset="0"/>
                        </a:rPr>
                        <a:t>Đưa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ý </a:t>
                      </a:r>
                      <a:r>
                        <a:rPr lang="en-US" sz="2000" dirty="0" err="1">
                          <a:latin typeface="Times New Roman" panose="02020603050405020304" pitchFamily="18" charset="0"/>
                          <a:cs typeface="Times New Roman" panose="02020603050405020304" pitchFamily="18" charset="0"/>
                        </a:rPr>
                        <a:t>tưởng</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11813733"/>
                  </a:ext>
                </a:extLst>
              </a:tr>
              <a:tr h="993859">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97401244"/>
                  </a:ext>
                </a:extLst>
              </a:tr>
              <a:tr h="993859">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latin typeface="Times New Roman" panose="02020603050405020304" pitchFamily="18" charset="0"/>
                          <a:cs typeface="Times New Roman" panose="02020603050405020304" pitchFamily="18" charset="0"/>
                        </a:rPr>
                        <a:t>Cải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chống</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206628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490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vi-VN" dirty="0"/>
          </a:p>
        </p:txBody>
      </p:sp>
      <p:grpSp>
        <p:nvGrpSpPr>
          <p:cNvPr id="3" name="Group 3"/>
          <p:cNvGrpSpPr/>
          <p:nvPr/>
        </p:nvGrpSpPr>
        <p:grpSpPr>
          <a:xfrm>
            <a:off x="549671" y="153182"/>
            <a:ext cx="4786649" cy="1561318"/>
            <a:chOff x="-34985" y="-47625"/>
            <a:chExt cx="3028143" cy="1087265"/>
          </a:xfrm>
        </p:grpSpPr>
        <p:sp>
          <p:nvSpPr>
            <p:cNvPr id="4" name="Freeform 4"/>
            <p:cNvSpPr/>
            <p:nvPr/>
          </p:nvSpPr>
          <p:spPr>
            <a:xfrm>
              <a:off x="-34985" y="10043"/>
              <a:ext cx="2993158" cy="1029597"/>
            </a:xfrm>
            <a:custGeom>
              <a:avLst/>
              <a:gdLst/>
              <a:ahLst/>
              <a:cxnLst/>
              <a:rect l="l" t="t" r="r" b="b"/>
              <a:pathLst>
                <a:path w="2993158" h="1029597">
                  <a:moveTo>
                    <a:pt x="0" y="0"/>
                  </a:moveTo>
                  <a:lnTo>
                    <a:pt x="2993158" y="0"/>
                  </a:lnTo>
                  <a:lnTo>
                    <a:pt x="2993158" y="1029597"/>
                  </a:lnTo>
                  <a:lnTo>
                    <a:pt x="0" y="1029597"/>
                  </a:lnTo>
                  <a:close/>
                </a:path>
              </a:pathLst>
            </a:custGeom>
            <a:solidFill>
              <a:srgbClr val="000000">
                <a:alpha val="0"/>
              </a:srgbClr>
            </a:solidFill>
            <a:ln w="85725" cap="sq">
              <a:solidFill>
                <a:srgbClr val="FFFFFF"/>
              </a:solidFill>
              <a:prstDash val="solid"/>
              <a:miter/>
            </a:ln>
          </p:spPr>
          <p:txBody>
            <a:bodyPr/>
            <a:lstStyle/>
            <a:p>
              <a:endParaRPr lang="vi-VN" dirty="0"/>
            </a:p>
          </p:txBody>
        </p:sp>
        <p:sp>
          <p:nvSpPr>
            <p:cNvPr id="5" name="TextBox 5"/>
            <p:cNvSpPr txBox="1"/>
            <p:nvPr/>
          </p:nvSpPr>
          <p:spPr>
            <a:xfrm>
              <a:off x="0" y="-47625"/>
              <a:ext cx="2993158" cy="1077222"/>
            </a:xfrm>
            <a:prstGeom prst="rect">
              <a:avLst/>
            </a:prstGeom>
          </p:spPr>
          <p:txBody>
            <a:bodyPr lIns="50800" tIns="50800" rIns="50800" bIns="50800" rtlCol="0" anchor="ctr"/>
            <a:lstStyle/>
            <a:p>
              <a:pPr algn="ctr">
                <a:lnSpc>
                  <a:spcPts val="3210"/>
                </a:lnSpc>
              </a:pPr>
              <a:endParaRPr/>
            </a:p>
          </p:txBody>
        </p:sp>
      </p:grpSp>
      <p:sp>
        <p:nvSpPr>
          <p:cNvPr id="6" name="TextBox 6"/>
          <p:cNvSpPr txBox="1"/>
          <p:nvPr/>
        </p:nvSpPr>
        <p:spPr>
          <a:xfrm>
            <a:off x="671254" y="402184"/>
            <a:ext cx="4491463" cy="1317797"/>
          </a:xfrm>
          <a:prstGeom prst="rect">
            <a:avLst/>
          </a:prstGeom>
        </p:spPr>
        <p:txBody>
          <a:bodyPr wrap="square" lIns="0" tIns="0" rIns="0" bIns="0" rtlCol="0" anchor="t">
            <a:spAutoFit/>
          </a:bodyPr>
          <a:lstStyle/>
          <a:p>
            <a:pPr algn="ctr">
              <a:lnSpc>
                <a:spcPts val="5320"/>
              </a:lnSpc>
            </a:pPr>
            <a:r>
              <a:rPr lang="en-US" sz="3800" dirty="0">
                <a:solidFill>
                  <a:srgbClr val="FFFFFF"/>
                </a:solidFill>
                <a:latin typeface="Times New Roman" panose="02020603050405020304" pitchFamily="18" charset="0"/>
                <a:cs typeface="Times New Roman" panose="02020603050405020304" pitchFamily="18" charset="0"/>
              </a:rPr>
              <a:t>03.PHÂN CÔNG </a:t>
            </a:r>
            <a:r>
              <a:rPr lang="en-US" sz="3800" dirty="0" err="1">
                <a:solidFill>
                  <a:srgbClr val="FFFFFF"/>
                </a:solidFill>
                <a:latin typeface="Times New Roman" panose="02020603050405020304" pitchFamily="18" charset="0"/>
                <a:cs typeface="Times New Roman" panose="02020603050405020304" pitchFamily="18" charset="0"/>
              </a:rPr>
              <a:t>CÔNG</a:t>
            </a:r>
            <a:r>
              <a:rPr lang="en-US" sz="3800" dirty="0">
                <a:solidFill>
                  <a:srgbClr val="FFFFFF"/>
                </a:solidFill>
                <a:latin typeface="Times New Roman" panose="02020603050405020304" pitchFamily="18" charset="0"/>
                <a:cs typeface="Times New Roman" panose="02020603050405020304" pitchFamily="18" charset="0"/>
              </a:rPr>
              <a:t> VIỆC</a:t>
            </a:r>
          </a:p>
        </p:txBody>
      </p:sp>
      <p:sp>
        <p:nvSpPr>
          <p:cNvPr id="7" name="Freeform 7"/>
          <p:cNvSpPr/>
          <p:nvPr/>
        </p:nvSpPr>
        <p:spPr>
          <a:xfrm rot="-195339">
            <a:off x="-257245" y="-309321"/>
            <a:ext cx="3949991" cy="2953931"/>
          </a:xfrm>
          <a:custGeom>
            <a:avLst/>
            <a:gdLst/>
            <a:ahLst/>
            <a:cxnLst/>
            <a:rect l="l" t="t" r="r" b="b"/>
            <a:pathLst>
              <a:path w="3949991" h="2953931">
                <a:moveTo>
                  <a:pt x="0" y="0"/>
                </a:moveTo>
                <a:lnTo>
                  <a:pt x="3949990" y="0"/>
                </a:lnTo>
                <a:lnTo>
                  <a:pt x="3949990" y="2953931"/>
                </a:lnTo>
                <a:lnTo>
                  <a:pt x="0" y="2953931"/>
                </a:lnTo>
                <a:lnTo>
                  <a:pt x="0" y="0"/>
                </a:lnTo>
                <a:close/>
              </a:path>
            </a:pathLst>
          </a:custGeom>
          <a:blipFill>
            <a:blip r:embed="rId3"/>
            <a:stretch>
              <a:fillRect/>
            </a:stretch>
          </a:blipFill>
        </p:spPr>
        <p:txBody>
          <a:bodyPr/>
          <a:lstStyle/>
          <a:p>
            <a:endParaRPr lang="vi-VN"/>
          </a:p>
        </p:txBody>
      </p:sp>
      <p:sp>
        <p:nvSpPr>
          <p:cNvPr id="8" name="Freeform 8"/>
          <p:cNvSpPr/>
          <p:nvPr/>
        </p:nvSpPr>
        <p:spPr>
          <a:xfrm>
            <a:off x="1101813" y="5900297"/>
            <a:ext cx="5455843" cy="5423368"/>
          </a:xfrm>
          <a:custGeom>
            <a:avLst/>
            <a:gdLst/>
            <a:ahLst/>
            <a:cxnLst/>
            <a:rect l="l" t="t" r="r" b="b"/>
            <a:pathLst>
              <a:path w="5455843" h="5423368">
                <a:moveTo>
                  <a:pt x="0" y="0"/>
                </a:moveTo>
                <a:lnTo>
                  <a:pt x="5455843" y="0"/>
                </a:lnTo>
                <a:lnTo>
                  <a:pt x="5455843" y="5423368"/>
                </a:lnTo>
                <a:lnTo>
                  <a:pt x="0" y="5423368"/>
                </a:lnTo>
                <a:lnTo>
                  <a:pt x="0" y="0"/>
                </a:lnTo>
                <a:close/>
              </a:path>
            </a:pathLst>
          </a:custGeom>
          <a:blipFill>
            <a:blip r:embed="rId4"/>
            <a:stretch>
              <a:fillRect/>
            </a:stretch>
          </a:blipFill>
        </p:spPr>
        <p:txBody>
          <a:bodyPr/>
          <a:lstStyle/>
          <a:p>
            <a:endParaRPr lang="vi-VN"/>
          </a:p>
        </p:txBody>
      </p:sp>
      <p:sp>
        <p:nvSpPr>
          <p:cNvPr id="9" name="Freeform 9"/>
          <p:cNvSpPr/>
          <p:nvPr/>
        </p:nvSpPr>
        <p:spPr>
          <a:xfrm flipH="1">
            <a:off x="13255237" y="1995734"/>
            <a:ext cx="3597078" cy="6616247"/>
          </a:xfrm>
          <a:custGeom>
            <a:avLst/>
            <a:gdLst/>
            <a:ahLst/>
            <a:cxnLst/>
            <a:rect l="l" t="t" r="r" b="b"/>
            <a:pathLst>
              <a:path w="3597078" h="6616247">
                <a:moveTo>
                  <a:pt x="3597078" y="0"/>
                </a:moveTo>
                <a:lnTo>
                  <a:pt x="0" y="0"/>
                </a:lnTo>
                <a:lnTo>
                  <a:pt x="0" y="6616247"/>
                </a:lnTo>
                <a:lnTo>
                  <a:pt x="3597078" y="6616247"/>
                </a:lnTo>
                <a:lnTo>
                  <a:pt x="3597078" y="0"/>
                </a:lnTo>
                <a:close/>
              </a:path>
            </a:pathLst>
          </a:custGeom>
          <a:blipFill>
            <a:blip r:embed="rId5"/>
            <a:stretch>
              <a:fillRect/>
            </a:stretch>
          </a:blipFill>
        </p:spPr>
        <p:txBody>
          <a:bodyPr/>
          <a:lstStyle/>
          <a:p>
            <a:endParaRPr lang="vi-VN"/>
          </a:p>
        </p:txBody>
      </p:sp>
      <p:sp>
        <p:nvSpPr>
          <p:cNvPr id="10" name="Freeform 10"/>
          <p:cNvSpPr/>
          <p:nvPr/>
        </p:nvSpPr>
        <p:spPr>
          <a:xfrm rot="-195339" flipH="1">
            <a:off x="11178340" y="89331"/>
            <a:ext cx="3214264" cy="2403730"/>
          </a:xfrm>
          <a:custGeom>
            <a:avLst/>
            <a:gdLst/>
            <a:ahLst/>
            <a:cxnLst/>
            <a:rect l="l" t="t" r="r" b="b"/>
            <a:pathLst>
              <a:path w="3214264" h="2403730">
                <a:moveTo>
                  <a:pt x="3214264" y="0"/>
                </a:moveTo>
                <a:lnTo>
                  <a:pt x="0" y="0"/>
                </a:lnTo>
                <a:lnTo>
                  <a:pt x="0" y="2403731"/>
                </a:lnTo>
                <a:lnTo>
                  <a:pt x="3214264" y="2403731"/>
                </a:lnTo>
                <a:lnTo>
                  <a:pt x="3214264" y="0"/>
                </a:lnTo>
                <a:close/>
              </a:path>
            </a:pathLst>
          </a:custGeom>
          <a:blipFill>
            <a:blip r:embed="rId3"/>
            <a:stretch>
              <a:fillRect/>
            </a:stretch>
          </a:blipFill>
        </p:spPr>
        <p:txBody>
          <a:bodyPr/>
          <a:lstStyle/>
          <a:p>
            <a:endParaRPr lang="vi-VN"/>
          </a:p>
        </p:txBody>
      </p:sp>
      <p:graphicFrame>
        <p:nvGraphicFramePr>
          <p:cNvPr id="11" name="Bảng 10">
            <a:extLst>
              <a:ext uri="{FF2B5EF4-FFF2-40B4-BE49-F238E27FC236}">
                <a16:creationId xmlns:a16="http://schemas.microsoft.com/office/drawing/2014/main" id="{A1E203B5-9CBA-4649-6725-F27B75EE6E10}"/>
              </a:ext>
            </a:extLst>
          </p:cNvPr>
          <p:cNvGraphicFramePr>
            <a:graphicFrameLocks noGrp="1"/>
          </p:cNvGraphicFramePr>
          <p:nvPr>
            <p:extLst>
              <p:ext uri="{D42A27DB-BD31-4B8C-83A1-F6EECF244321}">
                <p14:modId xmlns:p14="http://schemas.microsoft.com/office/powerpoint/2010/main" val="488578630"/>
              </p:ext>
            </p:extLst>
          </p:nvPr>
        </p:nvGraphicFramePr>
        <p:xfrm>
          <a:off x="5336320" y="1869232"/>
          <a:ext cx="7615360" cy="8024568"/>
        </p:xfrm>
        <a:graphic>
          <a:graphicData uri="http://schemas.openxmlformats.org/drawingml/2006/table">
            <a:tbl>
              <a:tblPr firstRow="1" bandRow="1">
                <a:tableStyleId>{5C22544A-7EE6-4342-B048-85BDC9FD1C3A}</a:tableStyleId>
              </a:tblPr>
              <a:tblGrid>
                <a:gridCol w="3807680">
                  <a:extLst>
                    <a:ext uri="{9D8B030D-6E8A-4147-A177-3AD203B41FA5}">
                      <a16:colId xmlns:a16="http://schemas.microsoft.com/office/drawing/2014/main" val="2369951298"/>
                    </a:ext>
                  </a:extLst>
                </a:gridCol>
                <a:gridCol w="3807680">
                  <a:extLst>
                    <a:ext uri="{9D8B030D-6E8A-4147-A177-3AD203B41FA5}">
                      <a16:colId xmlns:a16="http://schemas.microsoft.com/office/drawing/2014/main" val="784611852"/>
                    </a:ext>
                  </a:extLst>
                </a:gridCol>
              </a:tblGrid>
              <a:tr h="822781">
                <a:tc>
                  <a:txBody>
                    <a:bodyPr/>
                    <a:lstStyle/>
                    <a:p>
                      <a:pPr algn="ctr"/>
                      <a:r>
                        <a:rPr lang="vi-VN" dirty="0">
                          <a:latin typeface="Times New Roman" panose="02020603050405020304" pitchFamily="18" charset="0"/>
                          <a:cs typeface="Times New Roman" panose="02020603050405020304" pitchFamily="18" charset="0"/>
                        </a:rPr>
                        <a:t>Tuần </a:t>
                      </a:r>
                    </a:p>
                  </a:txBody>
                  <a:tcPr/>
                </a:tc>
                <a:tc>
                  <a:txBody>
                    <a:bodyPr/>
                    <a:lstStyle/>
                    <a:p>
                      <a:pPr algn="ctr"/>
                      <a:r>
                        <a:rPr lang="vi-VN" dirty="0">
                          <a:latin typeface="Times New Roman" panose="02020603050405020304" pitchFamily="18" charset="0"/>
                          <a:cs typeface="Times New Roman" panose="02020603050405020304" pitchFamily="18" charset="0"/>
                        </a:rPr>
                        <a:t>Hoạt động </a:t>
                      </a:r>
                    </a:p>
                  </a:txBody>
                  <a:tcPr/>
                </a:tc>
                <a:extLst>
                  <a:ext uri="{0D108BD9-81ED-4DB2-BD59-A6C34878D82A}">
                    <a16:rowId xmlns:a16="http://schemas.microsoft.com/office/drawing/2014/main" val="3437361007"/>
                  </a:ext>
                </a:extLst>
              </a:tr>
              <a:tr h="826477">
                <a:tc>
                  <a:txBody>
                    <a:bodyPr/>
                    <a:lstStyle/>
                    <a:p>
                      <a:pPr algn="ctr"/>
                      <a:r>
                        <a:rPr lang="vi-VN" dirty="0">
                          <a:latin typeface="Times New Roman" panose="02020603050405020304" pitchFamily="18" charset="0"/>
                          <a:cs typeface="Times New Roman" panose="02020603050405020304" pitchFamily="18" charset="0"/>
                        </a:rPr>
                        <a:t>Tuần 1,2</a:t>
                      </a:r>
                    </a:p>
                  </a:txBody>
                  <a:tcPr/>
                </a:tc>
                <a:tc>
                  <a:txBody>
                    <a:bodyPr/>
                    <a:lstStyle/>
                    <a:p>
                      <a:r>
                        <a:rPr lang="vi-VN" dirty="0"/>
                        <a:t>Thành lập nhóm, bàn ý tưởng</a:t>
                      </a:r>
                    </a:p>
                  </a:txBody>
                  <a:tcPr/>
                </a:tc>
                <a:extLst>
                  <a:ext uri="{0D108BD9-81ED-4DB2-BD59-A6C34878D82A}">
                    <a16:rowId xmlns:a16="http://schemas.microsoft.com/office/drawing/2014/main" val="2282065679"/>
                  </a:ext>
                </a:extLst>
              </a:tr>
              <a:tr h="826477">
                <a:tc>
                  <a:txBody>
                    <a:bodyPr/>
                    <a:lstStyle/>
                    <a:p>
                      <a:pPr algn="ctr"/>
                      <a:r>
                        <a:rPr lang="vi-VN" dirty="0">
                          <a:latin typeface="Times New Roman" panose="02020603050405020304" pitchFamily="18" charset="0"/>
                          <a:cs typeface="Times New Roman" panose="02020603050405020304" pitchFamily="18" charset="0"/>
                        </a:rPr>
                        <a:t>Tuần 3,4</a:t>
                      </a:r>
                    </a:p>
                  </a:txBody>
                  <a:tcPr/>
                </a:tc>
                <a:tc>
                  <a:txBody>
                    <a:bodyPr/>
                    <a:lstStyle/>
                    <a:p>
                      <a:r>
                        <a:rPr lang="vi-VN" dirty="0"/>
                        <a:t>Chốt ý tưởng, bắt đầu làm </a:t>
                      </a:r>
                      <a:r>
                        <a:rPr lang="vi-VN" dirty="0" err="1"/>
                        <a:t>slide</a:t>
                      </a:r>
                      <a:r>
                        <a:rPr lang="vi-VN" dirty="0"/>
                        <a:t> cho tuần 1,2</a:t>
                      </a:r>
                    </a:p>
                  </a:txBody>
                  <a:tcPr/>
                </a:tc>
                <a:extLst>
                  <a:ext uri="{0D108BD9-81ED-4DB2-BD59-A6C34878D82A}">
                    <a16:rowId xmlns:a16="http://schemas.microsoft.com/office/drawing/2014/main" val="2444025978"/>
                  </a:ext>
                </a:extLst>
              </a:tr>
              <a:tr h="1420144">
                <a:tc>
                  <a:txBody>
                    <a:bodyPr/>
                    <a:lstStyle/>
                    <a:p>
                      <a:pPr algn="ctr"/>
                      <a:r>
                        <a:rPr lang="vi-VN" dirty="0">
                          <a:latin typeface="Times New Roman" panose="02020603050405020304" pitchFamily="18" charset="0"/>
                          <a:cs typeface="Times New Roman" panose="02020603050405020304" pitchFamily="18" charset="0"/>
                        </a:rPr>
                        <a:t>Tuần 5,6</a:t>
                      </a:r>
                    </a:p>
                  </a:txBody>
                  <a:tcPr/>
                </a:tc>
                <a:tc>
                  <a:txBody>
                    <a:bodyPr/>
                    <a:lstStyle/>
                    <a:p>
                      <a:r>
                        <a:rPr lang="vi-VN" dirty="0"/>
                        <a:t>Hoàn thành việc vẽ </a:t>
                      </a:r>
                      <a:r>
                        <a:rPr lang="vi-VN" dirty="0" err="1"/>
                        <a:t>diagram</a:t>
                      </a:r>
                      <a:r>
                        <a:rPr lang="vi-VN" dirty="0"/>
                        <a:t>, tìm hiểu công cụ, bắt đầu lập trình</a:t>
                      </a:r>
                    </a:p>
                  </a:txBody>
                  <a:tcPr/>
                </a:tc>
                <a:extLst>
                  <a:ext uri="{0D108BD9-81ED-4DB2-BD59-A6C34878D82A}">
                    <a16:rowId xmlns:a16="http://schemas.microsoft.com/office/drawing/2014/main" val="420625541"/>
                  </a:ext>
                </a:extLst>
              </a:tr>
              <a:tr h="826477">
                <a:tc>
                  <a:txBody>
                    <a:bodyPr/>
                    <a:lstStyle/>
                    <a:p>
                      <a:pPr algn="ctr"/>
                      <a:r>
                        <a:rPr lang="vi-VN" dirty="0">
                          <a:latin typeface="Times New Roman" panose="02020603050405020304" pitchFamily="18" charset="0"/>
                          <a:cs typeface="Times New Roman" panose="02020603050405020304" pitchFamily="18" charset="0"/>
                        </a:rPr>
                        <a:t>Tuần 7,8</a:t>
                      </a:r>
                    </a:p>
                  </a:txBody>
                  <a:tcPr/>
                </a:tc>
                <a:tc>
                  <a:txBody>
                    <a:bodyPr/>
                    <a:lstStyle/>
                    <a:p>
                      <a:r>
                        <a:rPr lang="vi-VN" dirty="0"/>
                        <a:t>Thuyết trình về ý tưởng trên lớp, cải thiện phần </a:t>
                      </a:r>
                      <a:r>
                        <a:rPr lang="vi-VN" dirty="0" err="1"/>
                        <a:t>code</a:t>
                      </a:r>
                      <a:endParaRPr lang="vi-VN" dirty="0"/>
                    </a:p>
                  </a:txBody>
                  <a:tcPr/>
                </a:tc>
                <a:extLst>
                  <a:ext uri="{0D108BD9-81ED-4DB2-BD59-A6C34878D82A}">
                    <a16:rowId xmlns:a16="http://schemas.microsoft.com/office/drawing/2014/main" val="3234718541"/>
                  </a:ext>
                </a:extLst>
              </a:tr>
              <a:tr h="826477">
                <a:tc>
                  <a:txBody>
                    <a:bodyPr/>
                    <a:lstStyle/>
                    <a:p>
                      <a:pPr algn="ctr"/>
                      <a:r>
                        <a:rPr lang="vi-VN" dirty="0">
                          <a:latin typeface="Times New Roman" panose="02020603050405020304" pitchFamily="18" charset="0"/>
                          <a:cs typeface="Times New Roman" panose="02020603050405020304" pitchFamily="18" charset="0"/>
                        </a:rPr>
                        <a:t>Tuần 9,10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Cải tiến phần </a:t>
                      </a:r>
                      <a:r>
                        <a:rPr lang="vi-VN" dirty="0" err="1"/>
                        <a:t>code</a:t>
                      </a:r>
                      <a:r>
                        <a:rPr lang="vi-VN" dirty="0"/>
                        <a:t>, hoàn thành kiểm thử</a:t>
                      </a:r>
                    </a:p>
                  </a:txBody>
                  <a:tcPr/>
                </a:tc>
                <a:extLst>
                  <a:ext uri="{0D108BD9-81ED-4DB2-BD59-A6C34878D82A}">
                    <a16:rowId xmlns:a16="http://schemas.microsoft.com/office/drawing/2014/main" val="3964903213"/>
                  </a:ext>
                </a:extLst>
              </a:tr>
              <a:tr h="826477">
                <a:tc>
                  <a:txBody>
                    <a:bodyPr/>
                    <a:lstStyle/>
                    <a:p>
                      <a:pPr algn="ctr"/>
                      <a:r>
                        <a:rPr lang="vi-VN" dirty="0">
                          <a:latin typeface="Times New Roman" panose="02020603050405020304" pitchFamily="18" charset="0"/>
                          <a:cs typeface="Times New Roman" panose="02020603050405020304" pitchFamily="18" charset="0"/>
                        </a:rPr>
                        <a:t>Tuần 11,12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Hoàn thành </a:t>
                      </a:r>
                      <a:r>
                        <a:rPr lang="vi-VN" dirty="0" err="1"/>
                        <a:t>document</a:t>
                      </a:r>
                      <a:r>
                        <a:rPr lang="vi-VN" dirty="0"/>
                        <a:t>, báo cáo, </a:t>
                      </a:r>
                      <a:r>
                        <a:rPr lang="vi-VN" dirty="0" err="1"/>
                        <a:t>slide</a:t>
                      </a:r>
                      <a:r>
                        <a:rPr lang="vi-VN" dirty="0"/>
                        <a:t>(nếu còn)</a:t>
                      </a:r>
                    </a:p>
                  </a:txBody>
                  <a:tcPr/>
                </a:tc>
                <a:extLst>
                  <a:ext uri="{0D108BD9-81ED-4DB2-BD59-A6C34878D82A}">
                    <a16:rowId xmlns:a16="http://schemas.microsoft.com/office/drawing/2014/main" val="3479561495"/>
                  </a:ext>
                </a:extLst>
              </a:tr>
              <a:tr h="826477">
                <a:tc>
                  <a:txBody>
                    <a:bodyPr/>
                    <a:lstStyle/>
                    <a:p>
                      <a:pPr algn="ctr"/>
                      <a:r>
                        <a:rPr lang="vi-VN" dirty="0">
                          <a:latin typeface="Times New Roman" panose="02020603050405020304" pitchFamily="18" charset="0"/>
                          <a:cs typeface="Times New Roman" panose="02020603050405020304" pitchFamily="18" charset="0"/>
                        </a:rPr>
                        <a:t>Tuần 13,14</a:t>
                      </a:r>
                    </a:p>
                  </a:txBody>
                  <a:tcPr/>
                </a:tc>
                <a:tc>
                  <a:txBody>
                    <a:bodyPr/>
                    <a:lstStyle/>
                    <a:p>
                      <a:r>
                        <a:rPr lang="vi-VN" dirty="0"/>
                        <a:t>Chuẩn bị cho thuyết trình cuối kì</a:t>
                      </a:r>
                    </a:p>
                  </a:txBody>
                  <a:tcPr/>
                </a:tc>
                <a:extLst>
                  <a:ext uri="{0D108BD9-81ED-4DB2-BD59-A6C34878D82A}">
                    <a16:rowId xmlns:a16="http://schemas.microsoft.com/office/drawing/2014/main" val="2169698321"/>
                  </a:ext>
                </a:extLst>
              </a:tr>
              <a:tr h="822781">
                <a:tc>
                  <a:txBody>
                    <a:bodyPr/>
                    <a:lstStyle/>
                    <a:p>
                      <a:pPr algn="ctr"/>
                      <a:r>
                        <a:rPr lang="vi-VN" dirty="0">
                          <a:latin typeface="Times New Roman" panose="02020603050405020304" pitchFamily="18" charset="0"/>
                          <a:cs typeface="Times New Roman" panose="02020603050405020304" pitchFamily="18" charset="0"/>
                        </a:rPr>
                        <a:t>Tuần 15+</a:t>
                      </a:r>
                    </a:p>
                  </a:txBody>
                  <a:tcPr/>
                </a:tc>
                <a:tc>
                  <a:txBody>
                    <a:bodyPr/>
                    <a:lstStyle/>
                    <a:p>
                      <a:r>
                        <a:rPr lang="vi-VN" dirty="0"/>
                        <a:t>Báo cáo cuối kì</a:t>
                      </a:r>
                    </a:p>
                  </a:txBody>
                  <a:tcPr/>
                </a:tc>
                <a:extLst>
                  <a:ext uri="{0D108BD9-81ED-4DB2-BD59-A6C34878D82A}">
                    <a16:rowId xmlns:a16="http://schemas.microsoft.com/office/drawing/2014/main" val="176508311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2D59"/>
        </a:solidFill>
        <a:effectLst/>
      </p:bgPr>
    </p:bg>
    <p:spTree>
      <p:nvGrpSpPr>
        <p:cNvPr id="1" name=""/>
        <p:cNvGrpSpPr/>
        <p:nvPr/>
      </p:nvGrpSpPr>
      <p:grpSpPr>
        <a:xfrm>
          <a:off x="0" y="0"/>
          <a:ext cx="0" cy="0"/>
          <a:chOff x="0" y="0"/>
          <a:chExt cx="0" cy="0"/>
        </a:xfrm>
      </p:grpSpPr>
      <p:sp>
        <p:nvSpPr>
          <p:cNvPr id="2" name="Freeform 2"/>
          <p:cNvSpPr/>
          <p:nvPr/>
        </p:nvSpPr>
        <p:spPr>
          <a:xfrm>
            <a:off x="15079859" y="7645240"/>
            <a:ext cx="2555184" cy="4037060"/>
          </a:xfrm>
          <a:custGeom>
            <a:avLst/>
            <a:gdLst/>
            <a:ahLst/>
            <a:cxnLst/>
            <a:rect l="l" t="t" r="r" b="b"/>
            <a:pathLst>
              <a:path w="2555184" h="4037060">
                <a:moveTo>
                  <a:pt x="0" y="0"/>
                </a:moveTo>
                <a:lnTo>
                  <a:pt x="2555183" y="0"/>
                </a:lnTo>
                <a:lnTo>
                  <a:pt x="2555183" y="4037061"/>
                </a:lnTo>
                <a:lnTo>
                  <a:pt x="0" y="4037061"/>
                </a:lnTo>
                <a:lnTo>
                  <a:pt x="0" y="0"/>
                </a:lnTo>
                <a:close/>
              </a:path>
            </a:pathLst>
          </a:custGeom>
          <a:blipFill>
            <a:blip r:embed="rId2"/>
            <a:stretch>
              <a:fillRect/>
            </a:stretch>
          </a:blipFill>
        </p:spPr>
        <p:txBody>
          <a:bodyPr/>
          <a:lstStyle/>
          <a:p>
            <a:endParaRPr lang="vi-VN"/>
          </a:p>
        </p:txBody>
      </p:sp>
      <p:sp>
        <p:nvSpPr>
          <p:cNvPr id="3" name="Freeform 3"/>
          <p:cNvSpPr/>
          <p:nvPr/>
        </p:nvSpPr>
        <p:spPr>
          <a:xfrm>
            <a:off x="-216368" y="6523333"/>
            <a:ext cx="2771558" cy="4132701"/>
          </a:xfrm>
          <a:custGeom>
            <a:avLst/>
            <a:gdLst/>
            <a:ahLst/>
            <a:cxnLst/>
            <a:rect l="l" t="t" r="r" b="b"/>
            <a:pathLst>
              <a:path w="2771558" h="4132701">
                <a:moveTo>
                  <a:pt x="0" y="0"/>
                </a:moveTo>
                <a:lnTo>
                  <a:pt x="2771558" y="0"/>
                </a:lnTo>
                <a:lnTo>
                  <a:pt x="2771558" y="4132701"/>
                </a:lnTo>
                <a:lnTo>
                  <a:pt x="0" y="4132701"/>
                </a:lnTo>
                <a:lnTo>
                  <a:pt x="0" y="0"/>
                </a:lnTo>
                <a:close/>
              </a:path>
            </a:pathLst>
          </a:custGeom>
          <a:blipFill>
            <a:blip r:embed="rId3"/>
            <a:stretch>
              <a:fillRect/>
            </a:stretch>
          </a:blipFill>
        </p:spPr>
        <p:txBody>
          <a:bodyPr/>
          <a:lstStyle/>
          <a:p>
            <a:endParaRPr lang="vi-VN"/>
          </a:p>
        </p:txBody>
      </p:sp>
      <p:sp>
        <p:nvSpPr>
          <p:cNvPr id="4" name="Freeform 4"/>
          <p:cNvSpPr/>
          <p:nvPr/>
        </p:nvSpPr>
        <p:spPr>
          <a:xfrm>
            <a:off x="3695107" y="-941884"/>
            <a:ext cx="11462661" cy="11631851"/>
          </a:xfrm>
          <a:custGeom>
            <a:avLst/>
            <a:gdLst/>
            <a:ahLst/>
            <a:cxnLst/>
            <a:rect l="l" t="t" r="r" b="b"/>
            <a:pathLst>
              <a:path w="11462661" h="11631851">
                <a:moveTo>
                  <a:pt x="0" y="0"/>
                </a:moveTo>
                <a:lnTo>
                  <a:pt x="11462661" y="0"/>
                </a:lnTo>
                <a:lnTo>
                  <a:pt x="11462661" y="11631852"/>
                </a:lnTo>
                <a:lnTo>
                  <a:pt x="0" y="11631852"/>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3983404" y="276028"/>
            <a:ext cx="9890210" cy="4475320"/>
          </a:xfrm>
          <a:custGeom>
            <a:avLst/>
            <a:gdLst/>
            <a:ahLst/>
            <a:cxnLst/>
            <a:rect l="l" t="t" r="r" b="b"/>
            <a:pathLst>
              <a:path w="9890210" h="4475320">
                <a:moveTo>
                  <a:pt x="0" y="0"/>
                </a:moveTo>
                <a:lnTo>
                  <a:pt x="9890210" y="0"/>
                </a:lnTo>
                <a:lnTo>
                  <a:pt x="9890210" y="4475320"/>
                </a:lnTo>
                <a:lnTo>
                  <a:pt x="0" y="4475320"/>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3293015" y="374974"/>
            <a:ext cx="8566315" cy="888128"/>
          </a:xfrm>
          <a:prstGeom prst="rect">
            <a:avLst/>
          </a:prstGeom>
        </p:spPr>
        <p:txBody>
          <a:bodyPr lIns="0" tIns="0" rIns="0" bIns="0" rtlCol="0" anchor="t">
            <a:spAutoFit/>
          </a:bodyPr>
          <a:lstStyle/>
          <a:p>
            <a:pPr algn="ctr">
              <a:lnSpc>
                <a:spcPts val="8016"/>
              </a:lnSpc>
            </a:pPr>
            <a:r>
              <a:rPr lang="en-US" sz="3948" dirty="0">
                <a:solidFill>
                  <a:srgbClr val="FFFFFF"/>
                </a:solidFill>
                <a:latin typeface="Times New Roman" panose="02020603050405020304" pitchFamily="18" charset="0"/>
                <a:cs typeface="Times New Roman" panose="02020603050405020304" pitchFamily="18" charset="0"/>
              </a:rPr>
              <a:t>04.SƠ ĐỒ CHỨC NĂNG</a:t>
            </a:r>
          </a:p>
        </p:txBody>
      </p:sp>
      <p:sp>
        <p:nvSpPr>
          <p:cNvPr id="7" name="Freeform 7"/>
          <p:cNvSpPr/>
          <p:nvPr/>
        </p:nvSpPr>
        <p:spPr>
          <a:xfrm>
            <a:off x="1652482" y="1415065"/>
            <a:ext cx="1218746" cy="1221317"/>
          </a:xfrm>
          <a:custGeom>
            <a:avLst/>
            <a:gdLst/>
            <a:ahLst/>
            <a:cxnLst/>
            <a:rect l="l" t="t" r="r" b="b"/>
            <a:pathLst>
              <a:path w="1218746" h="1221317">
                <a:moveTo>
                  <a:pt x="0" y="0"/>
                </a:moveTo>
                <a:lnTo>
                  <a:pt x="1218745" y="0"/>
                </a:lnTo>
                <a:lnTo>
                  <a:pt x="1218745" y="1221317"/>
                </a:lnTo>
                <a:lnTo>
                  <a:pt x="0" y="1221317"/>
                </a:lnTo>
                <a:lnTo>
                  <a:pt x="0" y="0"/>
                </a:lnTo>
                <a:close/>
              </a:path>
            </a:pathLst>
          </a:custGeom>
          <a:blipFill>
            <a:blip r:embed="rId7"/>
            <a:stretch>
              <a:fillRect/>
            </a:stretch>
          </a:blipFill>
        </p:spPr>
        <p:txBody>
          <a:bodyPr/>
          <a:lstStyle/>
          <a:p>
            <a:endParaRPr lang="vi-VN"/>
          </a:p>
        </p:txBody>
      </p:sp>
      <p:sp>
        <p:nvSpPr>
          <p:cNvPr id="8" name="Freeform 8"/>
          <p:cNvSpPr/>
          <p:nvPr/>
        </p:nvSpPr>
        <p:spPr>
          <a:xfrm>
            <a:off x="2217416" y="4874042"/>
            <a:ext cx="2624348" cy="4827067"/>
          </a:xfrm>
          <a:custGeom>
            <a:avLst/>
            <a:gdLst/>
            <a:ahLst/>
            <a:cxnLst/>
            <a:rect l="l" t="t" r="r" b="b"/>
            <a:pathLst>
              <a:path w="2624348" h="4827067">
                <a:moveTo>
                  <a:pt x="0" y="0"/>
                </a:moveTo>
                <a:lnTo>
                  <a:pt x="2624348" y="0"/>
                </a:lnTo>
                <a:lnTo>
                  <a:pt x="2624348" y="4827067"/>
                </a:lnTo>
                <a:lnTo>
                  <a:pt x="0" y="4827067"/>
                </a:lnTo>
                <a:lnTo>
                  <a:pt x="0" y="0"/>
                </a:lnTo>
                <a:close/>
              </a:path>
            </a:pathLst>
          </a:custGeom>
          <a:blipFill>
            <a:blip r:embed="rId8"/>
            <a:stretch>
              <a:fillRect/>
            </a:stretch>
          </a:blipFill>
        </p:spPr>
        <p:txBody>
          <a:bodyPr/>
          <a:lstStyle/>
          <a:p>
            <a:endParaRPr lang="vi-VN"/>
          </a:p>
        </p:txBody>
      </p:sp>
      <p:sp>
        <p:nvSpPr>
          <p:cNvPr id="9" name="Freeform 9"/>
          <p:cNvSpPr/>
          <p:nvPr/>
        </p:nvSpPr>
        <p:spPr>
          <a:xfrm>
            <a:off x="2871227" y="368949"/>
            <a:ext cx="658363" cy="659751"/>
          </a:xfrm>
          <a:custGeom>
            <a:avLst/>
            <a:gdLst/>
            <a:ahLst/>
            <a:cxnLst/>
            <a:rect l="l" t="t" r="r" b="b"/>
            <a:pathLst>
              <a:path w="658363" h="659751">
                <a:moveTo>
                  <a:pt x="0" y="0"/>
                </a:moveTo>
                <a:lnTo>
                  <a:pt x="658363" y="0"/>
                </a:lnTo>
                <a:lnTo>
                  <a:pt x="658363" y="659751"/>
                </a:lnTo>
                <a:lnTo>
                  <a:pt x="0" y="659751"/>
                </a:lnTo>
                <a:lnTo>
                  <a:pt x="0" y="0"/>
                </a:lnTo>
                <a:close/>
              </a:path>
            </a:pathLst>
          </a:custGeom>
          <a:blipFill>
            <a:blip r:embed="rId7"/>
            <a:stretch>
              <a:fillRect/>
            </a:stretch>
          </a:blipFill>
        </p:spPr>
        <p:txBody>
          <a:bodyPr/>
          <a:lstStyle/>
          <a:p>
            <a:endParaRPr lang="vi-VN"/>
          </a:p>
        </p:txBody>
      </p:sp>
      <p:sp>
        <p:nvSpPr>
          <p:cNvPr id="10" name="Freeform 10"/>
          <p:cNvSpPr/>
          <p:nvPr/>
        </p:nvSpPr>
        <p:spPr>
          <a:xfrm rot="-4862442">
            <a:off x="-792204" y="-917255"/>
            <a:ext cx="3164990" cy="3232158"/>
          </a:xfrm>
          <a:custGeom>
            <a:avLst/>
            <a:gdLst/>
            <a:ahLst/>
            <a:cxnLst/>
            <a:rect l="l" t="t" r="r" b="b"/>
            <a:pathLst>
              <a:path w="3164990" h="3232158">
                <a:moveTo>
                  <a:pt x="0" y="0"/>
                </a:moveTo>
                <a:lnTo>
                  <a:pt x="3164989" y="0"/>
                </a:lnTo>
                <a:lnTo>
                  <a:pt x="3164989" y="3232159"/>
                </a:lnTo>
                <a:lnTo>
                  <a:pt x="0" y="3232159"/>
                </a:lnTo>
                <a:lnTo>
                  <a:pt x="0" y="0"/>
                </a:lnTo>
                <a:close/>
              </a:path>
            </a:pathLst>
          </a:custGeom>
          <a:blipFill>
            <a:blip r:embed="rId9">
              <a:alphaModFix amt="39000"/>
            </a:blip>
            <a:stretch>
              <a:fillRect/>
            </a:stretch>
          </a:blipFill>
        </p:spPr>
        <p:txBody>
          <a:bodyPr/>
          <a:lstStyle/>
          <a:p>
            <a:endParaRPr lang="vi-VN"/>
          </a:p>
        </p:txBody>
      </p:sp>
      <p:sp>
        <p:nvSpPr>
          <p:cNvPr id="11" name="Freeform 11"/>
          <p:cNvSpPr/>
          <p:nvPr/>
        </p:nvSpPr>
        <p:spPr>
          <a:xfrm>
            <a:off x="16804434" y="5912675"/>
            <a:ext cx="1218746" cy="1221317"/>
          </a:xfrm>
          <a:custGeom>
            <a:avLst/>
            <a:gdLst/>
            <a:ahLst/>
            <a:cxnLst/>
            <a:rect l="l" t="t" r="r" b="b"/>
            <a:pathLst>
              <a:path w="1218746" h="1221317">
                <a:moveTo>
                  <a:pt x="0" y="0"/>
                </a:moveTo>
                <a:lnTo>
                  <a:pt x="1218746" y="0"/>
                </a:lnTo>
                <a:lnTo>
                  <a:pt x="1218746" y="1221317"/>
                </a:lnTo>
                <a:lnTo>
                  <a:pt x="0" y="1221317"/>
                </a:lnTo>
                <a:lnTo>
                  <a:pt x="0" y="0"/>
                </a:lnTo>
                <a:close/>
              </a:path>
            </a:pathLst>
          </a:custGeom>
          <a:blipFill>
            <a:blip r:embed="rId7"/>
            <a:stretch>
              <a:fillRect/>
            </a:stretch>
          </a:blipFill>
        </p:spPr>
        <p:txBody>
          <a:bodyPr/>
          <a:lstStyle/>
          <a:p>
            <a:endParaRPr lang="vi-VN"/>
          </a:p>
        </p:txBody>
      </p:sp>
      <p:sp>
        <p:nvSpPr>
          <p:cNvPr id="12" name="Freeform 12"/>
          <p:cNvSpPr/>
          <p:nvPr/>
        </p:nvSpPr>
        <p:spPr>
          <a:xfrm>
            <a:off x="18023180" y="4866558"/>
            <a:ext cx="658363" cy="659751"/>
          </a:xfrm>
          <a:custGeom>
            <a:avLst/>
            <a:gdLst/>
            <a:ahLst/>
            <a:cxnLst/>
            <a:rect l="l" t="t" r="r" b="b"/>
            <a:pathLst>
              <a:path w="658363" h="659751">
                <a:moveTo>
                  <a:pt x="0" y="0"/>
                </a:moveTo>
                <a:lnTo>
                  <a:pt x="658362" y="0"/>
                </a:lnTo>
                <a:lnTo>
                  <a:pt x="658362" y="659752"/>
                </a:lnTo>
                <a:lnTo>
                  <a:pt x="0" y="659752"/>
                </a:lnTo>
                <a:lnTo>
                  <a:pt x="0" y="0"/>
                </a:lnTo>
                <a:close/>
              </a:path>
            </a:pathLst>
          </a:custGeom>
          <a:blipFill>
            <a:blip r:embed="rId7"/>
            <a:stretch>
              <a:fillRect/>
            </a:stretch>
          </a:blipFill>
        </p:spPr>
        <p:txBody>
          <a:bodyPr/>
          <a:lstStyle/>
          <a:p>
            <a:endParaRPr lang="vi-VN"/>
          </a:p>
        </p:txBody>
      </p:sp>
      <p:sp>
        <p:nvSpPr>
          <p:cNvPr id="13" name="Freeform 13"/>
          <p:cNvSpPr/>
          <p:nvPr/>
        </p:nvSpPr>
        <p:spPr>
          <a:xfrm flipH="1">
            <a:off x="-1052518" y="3164719"/>
            <a:ext cx="2221929" cy="1288719"/>
          </a:xfrm>
          <a:custGeom>
            <a:avLst/>
            <a:gdLst/>
            <a:ahLst/>
            <a:cxnLst/>
            <a:rect l="l" t="t" r="r" b="b"/>
            <a:pathLst>
              <a:path w="2221929" h="1288719">
                <a:moveTo>
                  <a:pt x="2221929" y="0"/>
                </a:moveTo>
                <a:lnTo>
                  <a:pt x="0" y="0"/>
                </a:lnTo>
                <a:lnTo>
                  <a:pt x="0" y="1288718"/>
                </a:lnTo>
                <a:lnTo>
                  <a:pt x="2221929" y="1288718"/>
                </a:lnTo>
                <a:lnTo>
                  <a:pt x="2221929" y="0"/>
                </a:lnTo>
                <a:close/>
              </a:path>
            </a:pathLst>
          </a:custGeom>
          <a:blipFill>
            <a:blip r:embed="rId10"/>
            <a:stretch>
              <a:fillRect/>
            </a:stretch>
          </a:blipFill>
        </p:spPr>
        <p:txBody>
          <a:bodyPr/>
          <a:lstStyle/>
          <a:p>
            <a:endParaRPr lang="vi-VN"/>
          </a:p>
        </p:txBody>
      </p:sp>
      <p:sp>
        <p:nvSpPr>
          <p:cNvPr id="14" name="Freeform 14"/>
          <p:cNvSpPr/>
          <p:nvPr/>
        </p:nvSpPr>
        <p:spPr>
          <a:xfrm>
            <a:off x="14115040" y="-6741844"/>
            <a:ext cx="8345920" cy="8469107"/>
          </a:xfrm>
          <a:custGeom>
            <a:avLst/>
            <a:gdLst/>
            <a:ahLst/>
            <a:cxnLst/>
            <a:rect l="l" t="t" r="r" b="b"/>
            <a:pathLst>
              <a:path w="8345920" h="8469107">
                <a:moveTo>
                  <a:pt x="0" y="0"/>
                </a:moveTo>
                <a:lnTo>
                  <a:pt x="8345920" y="0"/>
                </a:lnTo>
                <a:lnTo>
                  <a:pt x="8345920" y="8469106"/>
                </a:lnTo>
                <a:lnTo>
                  <a:pt x="0" y="8469106"/>
                </a:lnTo>
                <a:lnTo>
                  <a:pt x="0" y="0"/>
                </a:lnTo>
                <a:close/>
              </a:path>
            </a:pathLst>
          </a:custGeom>
          <a:blipFill>
            <a:blip r:embed="rId4">
              <a:alphaModFix amt="23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6" name="Hộp Văn bản 15">
            <a:extLst>
              <a:ext uri="{FF2B5EF4-FFF2-40B4-BE49-F238E27FC236}">
                <a16:creationId xmlns:a16="http://schemas.microsoft.com/office/drawing/2014/main" id="{5E400228-99FC-3D9F-6E41-7166BE3ECC13}"/>
              </a:ext>
            </a:extLst>
          </p:cNvPr>
          <p:cNvSpPr txBox="1"/>
          <p:nvPr/>
        </p:nvSpPr>
        <p:spPr>
          <a:xfrm>
            <a:off x="7468027" y="2026369"/>
            <a:ext cx="4343400" cy="646331"/>
          </a:xfrm>
          <a:prstGeom prst="rect">
            <a:avLst/>
          </a:prstGeom>
          <a:noFill/>
        </p:spPr>
        <p:txBody>
          <a:bodyPr wrap="square" rtlCol="0">
            <a:spAutoFit/>
          </a:bodyPr>
          <a:lstStyle/>
          <a:p>
            <a:pPr algn="ctr"/>
            <a:r>
              <a:rPr lang="en-US" sz="36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Sơ</a:t>
            </a:r>
            <a:r>
              <a:rPr lang="en-US" sz="36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đồ</a:t>
            </a:r>
            <a:r>
              <a:rPr lang="en-US" sz="36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chức</a:t>
            </a:r>
            <a:r>
              <a:rPr lang="en-US" sz="36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năng</a:t>
            </a:r>
            <a:endParaRPr lang="vi-VN" sz="36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Hộp Văn bản 16">
            <a:extLst>
              <a:ext uri="{FF2B5EF4-FFF2-40B4-BE49-F238E27FC236}">
                <a16:creationId xmlns:a16="http://schemas.microsoft.com/office/drawing/2014/main" id="{9A6BDF30-A38C-D0E0-C28E-0ACF64DACAF5}"/>
              </a:ext>
            </a:extLst>
          </p:cNvPr>
          <p:cNvSpPr txBox="1"/>
          <p:nvPr/>
        </p:nvSpPr>
        <p:spPr>
          <a:xfrm>
            <a:off x="3734970" y="4583310"/>
            <a:ext cx="4951830" cy="461665"/>
          </a:xfrm>
          <a:prstGeom prst="rect">
            <a:avLst/>
          </a:prstGeom>
          <a:noFill/>
        </p:spPr>
        <p:txBody>
          <a:bodyPr wrap="square" rtlCol="0">
            <a:spAutoFit/>
          </a:bodyPr>
          <a:lstStyle/>
          <a:p>
            <a:pPr algn="ct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Ghi</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lại</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phím</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bấm</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thông</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thường</a:t>
            </a:r>
            <a:endParaRPr lang="vi-VN"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Hộp Văn bản 17">
            <a:extLst>
              <a:ext uri="{FF2B5EF4-FFF2-40B4-BE49-F238E27FC236}">
                <a16:creationId xmlns:a16="http://schemas.microsoft.com/office/drawing/2014/main" id="{F7730045-0B85-E859-2E20-3B4513AAA826}"/>
              </a:ext>
            </a:extLst>
          </p:cNvPr>
          <p:cNvSpPr txBox="1"/>
          <p:nvPr/>
        </p:nvSpPr>
        <p:spPr>
          <a:xfrm>
            <a:off x="8001000" y="5979114"/>
            <a:ext cx="3277454" cy="1200329"/>
          </a:xfrm>
          <a:prstGeom prst="rect">
            <a:avLst/>
          </a:prstGeom>
          <a:noFill/>
        </p:spPr>
        <p:txBody>
          <a:bodyPr wrap="square" rtlCol="0">
            <a:spAutoFit/>
          </a:bodyPr>
          <a:lstStyle/>
          <a:p>
            <a:pPr algn="ct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Ghi</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lại</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phím</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đặc</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biệt</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và</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phím</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chức</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năng</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vd</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[Space]</a:t>
            </a:r>
            <a:endParaRPr lang="vi-VN"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Hộp Văn bản 18">
            <a:extLst>
              <a:ext uri="{FF2B5EF4-FFF2-40B4-BE49-F238E27FC236}">
                <a16:creationId xmlns:a16="http://schemas.microsoft.com/office/drawing/2014/main" id="{A5B1FCC6-99B0-691F-D6BD-08DC9731CD59}"/>
              </a:ext>
            </a:extLst>
          </p:cNvPr>
          <p:cNvSpPr txBox="1"/>
          <p:nvPr/>
        </p:nvSpPr>
        <p:spPr>
          <a:xfrm>
            <a:off x="10891356" y="4520515"/>
            <a:ext cx="3936129" cy="830997"/>
          </a:xfrm>
          <a:prstGeom prst="rect">
            <a:avLst/>
          </a:prstGeom>
          <a:noFill/>
        </p:spPr>
        <p:txBody>
          <a:bodyPr wrap="square" rtlCol="0">
            <a:spAutoFit/>
          </a:bodyPr>
          <a:lstStyle/>
          <a:p>
            <a:pPr algn="ct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Phân</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biệt</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chữ</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hoa</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chữ</a:t>
            </a:r>
            <a:r>
              <a:rPr lang="en-US"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thường</a:t>
            </a:r>
            <a:endParaRPr lang="vi-VN" sz="2400" dirty="0">
              <a:solidFill>
                <a:schemeClr val="accent5">
                  <a:lumMod val="20000"/>
                  <a:lumOff val="80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1" name="Đường nối Thẳng 20">
            <a:extLst>
              <a:ext uri="{FF2B5EF4-FFF2-40B4-BE49-F238E27FC236}">
                <a16:creationId xmlns:a16="http://schemas.microsoft.com/office/drawing/2014/main" id="{A439309B-9245-2CE6-898A-7B38F1C97292}"/>
              </a:ext>
            </a:extLst>
          </p:cNvPr>
          <p:cNvCxnSpPr/>
          <p:nvPr/>
        </p:nvCxnSpPr>
        <p:spPr>
          <a:xfrm>
            <a:off x="9639727" y="2781300"/>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Đường nối Thẳng 22">
            <a:extLst>
              <a:ext uri="{FF2B5EF4-FFF2-40B4-BE49-F238E27FC236}">
                <a16:creationId xmlns:a16="http://schemas.microsoft.com/office/drawing/2014/main" id="{44A4ADD7-5808-B8F2-E76E-6747A90847F8}"/>
              </a:ext>
            </a:extLst>
          </p:cNvPr>
          <p:cNvCxnSpPr/>
          <p:nvPr/>
        </p:nvCxnSpPr>
        <p:spPr>
          <a:xfrm>
            <a:off x="5963276" y="3390900"/>
            <a:ext cx="71460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Đường nối Thẳng 24">
            <a:extLst>
              <a:ext uri="{FF2B5EF4-FFF2-40B4-BE49-F238E27FC236}">
                <a16:creationId xmlns:a16="http://schemas.microsoft.com/office/drawing/2014/main" id="{33992EAD-0727-F5FD-CCFC-7E9F3992D107}"/>
              </a:ext>
            </a:extLst>
          </p:cNvPr>
          <p:cNvCxnSpPr/>
          <p:nvPr/>
        </p:nvCxnSpPr>
        <p:spPr>
          <a:xfrm>
            <a:off x="5954056" y="3390900"/>
            <a:ext cx="0" cy="1129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Đường nối Thẳng 26">
            <a:extLst>
              <a:ext uri="{FF2B5EF4-FFF2-40B4-BE49-F238E27FC236}">
                <a16:creationId xmlns:a16="http://schemas.microsoft.com/office/drawing/2014/main" id="{96729F73-FF18-3026-6A40-9E97B8171D99}"/>
              </a:ext>
            </a:extLst>
          </p:cNvPr>
          <p:cNvCxnSpPr/>
          <p:nvPr/>
        </p:nvCxnSpPr>
        <p:spPr>
          <a:xfrm>
            <a:off x="13109323" y="3390900"/>
            <a:ext cx="0" cy="119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Đường nối Thẳng 28">
            <a:extLst>
              <a:ext uri="{FF2B5EF4-FFF2-40B4-BE49-F238E27FC236}">
                <a16:creationId xmlns:a16="http://schemas.microsoft.com/office/drawing/2014/main" id="{668CBBE4-9FBF-FBB6-77E7-67819E6D663C}"/>
              </a:ext>
            </a:extLst>
          </p:cNvPr>
          <p:cNvCxnSpPr>
            <a:endCxn id="18" idx="0"/>
          </p:cNvCxnSpPr>
          <p:nvPr/>
        </p:nvCxnSpPr>
        <p:spPr>
          <a:xfrm>
            <a:off x="9639727" y="3390900"/>
            <a:ext cx="0" cy="2588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898</Words>
  <Application>Microsoft Office PowerPoint</Application>
  <PresentationFormat>Tùy chỉnh</PresentationFormat>
  <Paragraphs>111</Paragraphs>
  <Slides>17</Slides>
  <Notes>0</Notes>
  <HiddenSlides>0</HiddenSlides>
  <MMClips>1</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17</vt:i4>
      </vt:variant>
    </vt:vector>
  </HeadingPairs>
  <TitlesOfParts>
    <vt:vector size="25" baseType="lpstr">
      <vt:lpstr>Arial</vt:lpstr>
      <vt:lpstr>Cocomat Pro Bold</vt:lpstr>
      <vt:lpstr>Calibri</vt:lpstr>
      <vt:lpstr>Open Sans Bold</vt:lpstr>
      <vt:lpstr>Open Sans</vt:lpstr>
      <vt:lpstr>Times New Roman</vt:lpstr>
      <vt:lpstr>Cocomat Pro Heavy</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Illustrative Organic Ocean Habitat Presentation</dc:title>
  <cp:lastModifiedBy>Quang Huy Mac</cp:lastModifiedBy>
  <cp:revision>11</cp:revision>
  <dcterms:created xsi:type="dcterms:W3CDTF">2006-08-16T00:00:00Z</dcterms:created>
  <dcterms:modified xsi:type="dcterms:W3CDTF">2024-01-06T05:29:42Z</dcterms:modified>
  <dc:identifier>DAF2vP6yImk</dc:identifier>
</cp:coreProperties>
</file>